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61" r:id="rId2"/>
  </p:sldMasterIdLst>
  <p:notesMasterIdLst>
    <p:notesMasterId r:id="rId33"/>
  </p:notesMasterIdLst>
  <p:sldIdLst>
    <p:sldId id="256" r:id="rId3"/>
    <p:sldId id="759" r:id="rId4"/>
    <p:sldId id="760" r:id="rId5"/>
    <p:sldId id="681" r:id="rId6"/>
    <p:sldId id="704" r:id="rId7"/>
    <p:sldId id="761" r:id="rId8"/>
    <p:sldId id="705" r:id="rId9"/>
    <p:sldId id="747" r:id="rId10"/>
    <p:sldId id="706" r:id="rId11"/>
    <p:sldId id="763" r:id="rId12"/>
    <p:sldId id="764" r:id="rId13"/>
    <p:sldId id="765" r:id="rId14"/>
    <p:sldId id="708" r:id="rId15"/>
    <p:sldId id="707" r:id="rId16"/>
    <p:sldId id="768" r:id="rId17"/>
    <p:sldId id="769" r:id="rId18"/>
    <p:sldId id="770" r:id="rId19"/>
    <p:sldId id="771" r:id="rId20"/>
    <p:sldId id="766" r:id="rId21"/>
    <p:sldId id="767" r:id="rId22"/>
    <p:sldId id="757" r:id="rId23"/>
    <p:sldId id="758" r:id="rId24"/>
    <p:sldId id="772" r:id="rId25"/>
    <p:sldId id="306" r:id="rId26"/>
    <p:sldId id="773" r:id="rId27"/>
    <p:sldId id="774" r:id="rId28"/>
    <p:sldId id="748" r:id="rId29"/>
    <p:sldId id="749" r:id="rId30"/>
    <p:sldId id="762" r:id="rId31"/>
    <p:sldId id="738" r:id="rId32"/>
  </p:sldIdLst>
  <p:sldSz cx="9144000" cy="5143500" type="screen16x9"/>
  <p:notesSz cx="6858000" cy="9144000"/>
  <p:embeddedFontLst>
    <p:embeddedFont>
      <p:font typeface="Calibri" panose="020F0502020204030204" pitchFamily="34" charset="0"/>
      <p:regular r:id="rId34"/>
      <p:bold r:id="rId35"/>
      <p:italic r:id="rId36"/>
      <p:boldItalic r:id="rId37"/>
    </p:embeddedFont>
    <p:embeddedFont>
      <p:font typeface="Fira Sans Extra Condensed" panose="020B0503050000020004" pitchFamily="34" charset="0"/>
      <p:regular r:id="rId38"/>
      <p:bold r:id="rId39"/>
      <p:italic r:id="rId40"/>
      <p:boldItalic r:id="rId41"/>
    </p:embeddedFont>
    <p:embeddedFont>
      <p:font typeface="Poppins" panose="00000500000000000000" pitchFamily="2" charset="0"/>
      <p:regular r:id="rId42"/>
      <p:bold r:id="rId43"/>
      <p:italic r:id="rId44"/>
      <p:boldItalic r:id="rId45"/>
    </p:embeddedFont>
    <p:embeddedFont>
      <p:font typeface="Roboto" panose="02000000000000000000" pitchFamily="2" charset="0"/>
      <p:regular r:id="rId46"/>
      <p:bold r:id="rId47"/>
      <p:italic r:id="rId48"/>
      <p:boldItalic r:id="rId49"/>
    </p:embeddedFont>
    <p:embeddedFont>
      <p:font typeface="Times" panose="02020603050405020304" pitchFamily="18"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a:srgbClr val="76A9C3"/>
    <a:srgbClr val="FDF8F2"/>
    <a:srgbClr val="FBF3ED"/>
    <a:srgbClr val="FBFFED"/>
    <a:srgbClr val="F97777"/>
    <a:srgbClr val="F74B4B"/>
    <a:srgbClr val="60DA8E"/>
    <a:srgbClr val="FF4747"/>
    <a:srgbClr val="F6B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p:restoredTop sz="94712"/>
  </p:normalViewPr>
  <p:slideViewPr>
    <p:cSldViewPr snapToGrid="0">
      <p:cViewPr varScale="1">
        <p:scale>
          <a:sx n="46" d="100"/>
          <a:sy n="46" d="100"/>
        </p:scale>
        <p:origin x="43" y="9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6.fntdata"/><Relationship Id="rId21" Type="http://schemas.openxmlformats.org/officeDocument/2006/relationships/slide" Target="slides/slide19.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font" Target="fonts/font20.fntdata"/><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18.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8.xml"/><Relationship Id="rId41" Type="http://schemas.openxmlformats.org/officeDocument/2006/relationships/font" Target="fonts/font8.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3.fntdata"/><Relationship Id="rId49" Type="http://schemas.openxmlformats.org/officeDocument/2006/relationships/font" Target="fonts/font16.fntdata"/><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11.fntdata"/><Relationship Id="rId52" Type="http://schemas.openxmlformats.org/officeDocument/2006/relationships/font" Target="fonts/font1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rPr>
              <a:pPr/>
              <a:t>4</a:t>
            </a:fld>
            <a:endParaRPr kumimoji="0" lang="en-US" sz="1200" b="0">
              <a:latin typeface="Times" pitchFamily="18"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latin typeface="Times"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VN" dirty="0"/>
              <a:t>Source: </a:t>
            </a:r>
            <a:r>
              <a:rPr lang="en-US" dirty="0"/>
              <a:t>https://</a:t>
            </a:r>
            <a:r>
              <a:rPr lang="en-US" dirty="0" err="1"/>
              <a:t>vneec.gov.vn</a:t>
            </a:r>
            <a:r>
              <a:rPr lang="en-US" dirty="0"/>
              <a:t>/tin-</a:t>
            </a:r>
            <a:r>
              <a:rPr lang="en-US" dirty="0" err="1"/>
              <a:t>tuc</a:t>
            </a:r>
            <a:r>
              <a:rPr lang="en-US" dirty="0"/>
              <a:t>/international-cooperation/t9158/thang-long-plastic-seeks-opportunities-to-save-energy?utm_source=</a:t>
            </a:r>
            <a:r>
              <a:rPr lang="en-US" dirty="0" err="1"/>
              <a:t>chatgpt.com</a:t>
            </a:r>
            <a:endParaRPr lang="en-VN" dirty="0"/>
          </a:p>
        </p:txBody>
      </p:sp>
    </p:spTree>
    <p:extLst>
      <p:ext uri="{BB962C8B-B14F-4D97-AF65-F5344CB8AC3E}">
        <p14:creationId xmlns:p14="http://schemas.microsoft.com/office/powerpoint/2010/main" val="2699928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30006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34111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a:p>
        </p:txBody>
      </p:sp>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CD526C43-D195-4D1A-9EFA-AA81D07472FE}" type="slidenum">
              <a:rPr lang="en-GB"/>
              <a:pPr>
                <a:defRPr/>
              </a:pPr>
              <a:t>‹#›</a:t>
            </a:fld>
            <a:endParaRPr lang="en-GB"/>
          </a:p>
        </p:txBody>
      </p:sp>
    </p:spTree>
    <p:extLst>
      <p:ext uri="{BB962C8B-B14F-4D97-AF65-F5344CB8AC3E}">
        <p14:creationId xmlns:p14="http://schemas.microsoft.com/office/powerpoint/2010/main" val="181571820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1689" y="1491854"/>
            <a:ext cx="4137025" cy="3294459"/>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spTree>
    <p:extLst>
      <p:ext uri="{BB962C8B-B14F-4D97-AF65-F5344CB8AC3E}">
        <p14:creationId xmlns:p14="http://schemas.microsoft.com/office/powerpoint/2010/main" val="56889922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5.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21B8295E-BE25-40F5-A61B-0839A87F3529}"/>
              </a:ext>
            </a:extLst>
          </p:cNvPr>
          <p:cNvCxnSpPr>
            <a:cxnSpLocks/>
          </p:cNvCxnSpPr>
          <p:nvPr userDrawn="1"/>
        </p:nvCxnSpPr>
        <p:spPr>
          <a:xfrm>
            <a:off x="457201" y="796729"/>
            <a:ext cx="8229599"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5" name="Picture 4">
            <a:extLst>
              <a:ext uri="{FF2B5EF4-FFF2-40B4-BE49-F238E27FC236}">
                <a16:creationId xmlns:a16="http://schemas.microsoft.com/office/drawing/2014/main" id="{0C6F7E60-E35D-4939-9759-49B472E84D34}"/>
              </a:ext>
            </a:extLst>
          </p:cNvPr>
          <p:cNvPicPr>
            <a:picLocks noChangeAspect="1"/>
          </p:cNvPicPr>
          <p:nvPr userDrawn="1"/>
        </p:nvPicPr>
        <p:blipFill>
          <a:blip r:embed="rId12"/>
          <a:stretch>
            <a:fillRect/>
          </a:stretch>
        </p:blipFill>
        <p:spPr>
          <a:xfrm>
            <a:off x="7083480" y="22485"/>
            <a:ext cx="1067162" cy="220138"/>
          </a:xfrm>
          <a:prstGeom prst="rect">
            <a:avLst/>
          </a:prstGeom>
        </p:spPr>
      </p:pic>
      <p:pic>
        <p:nvPicPr>
          <p:cNvPr id="8" name="Picture 7">
            <a:extLst>
              <a:ext uri="{FF2B5EF4-FFF2-40B4-BE49-F238E27FC236}">
                <a16:creationId xmlns:a16="http://schemas.microsoft.com/office/drawing/2014/main" id="{24532181-14DD-4CF7-A615-9E56E43AE78E}"/>
              </a:ext>
            </a:extLst>
          </p:cNvPr>
          <p:cNvPicPr>
            <a:picLocks noChangeAspect="1"/>
          </p:cNvPicPr>
          <p:nvPr userDrawn="1"/>
        </p:nvPicPr>
        <p:blipFill>
          <a:blip r:embed="rId13"/>
          <a:stretch>
            <a:fillRect/>
          </a:stretch>
        </p:blipFill>
        <p:spPr>
          <a:xfrm>
            <a:off x="8363995" y="-178611"/>
            <a:ext cx="645609" cy="645609"/>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3" r:id="rId4"/>
    <p:sldLayoutId id="2147483654" r:id="rId5"/>
    <p:sldLayoutId id="2147483655" r:id="rId6"/>
    <p:sldLayoutId id="2147483656" r:id="rId7"/>
    <p:sldLayoutId id="2147483657" r:id="rId8"/>
    <p:sldLayoutId id="2147483674" r:id="rId9"/>
    <p:sldLayoutId id="2147483675"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60812C0-D4F0-C345-96B4-1E8B918506AC}" type="datetimeFigureOut">
              <a:rPr lang="en-US" smtClean="0"/>
              <a:t>8/15/2025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vuphong.com/handing-over-the-rooftop-solar-power-system-of-duy-tan/"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5285012" y="1121902"/>
            <a:ext cx="3407063" cy="301061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439971" y="2737292"/>
            <a:ext cx="4132029" cy="1042467"/>
          </a:xfrm>
        </p:spPr>
        <p:txBody>
          <a:bodyPr>
            <a:normAutofit fontScale="92500" lnSpcReduction="10000"/>
          </a:bodyPr>
          <a:lstStyle/>
          <a:p>
            <a:pPr marL="0" indent="0" algn="just">
              <a:spcAft>
                <a:spcPts val="600"/>
              </a:spcAft>
            </a:pPr>
            <a:r>
              <a:rPr lang="en-US" b="1" dirty="0">
                <a:solidFill>
                  <a:schemeClr val="accent1">
                    <a:lumMod val="50000"/>
                  </a:schemeClr>
                </a:solidFill>
                <a:latin typeface="+mn-lt"/>
              </a:rPr>
              <a:t>Module 8.8</a:t>
            </a:r>
            <a:endParaRPr lang="vi-VN" b="1" dirty="0">
              <a:solidFill>
                <a:schemeClr val="accent1">
                  <a:lumMod val="50000"/>
                </a:schemeClr>
              </a:solidFill>
              <a:latin typeface="+mn-lt"/>
            </a:endParaRPr>
          </a:p>
          <a:p>
            <a:pPr marL="0" indent="0" algn="just">
              <a:spcAft>
                <a:spcPts val="600"/>
              </a:spcAft>
            </a:pPr>
            <a:r>
              <a:rPr lang="en-US" b="1" dirty="0">
                <a:solidFill>
                  <a:schemeClr val="accent1">
                    <a:lumMod val="50000"/>
                  </a:schemeClr>
                </a:solidFill>
                <a:latin typeface="+mn-lt"/>
              </a:rPr>
              <a:t>Energy</a:t>
            </a:r>
            <a:r>
              <a:rPr lang="vi-VN" b="1" dirty="0">
                <a:solidFill>
                  <a:schemeClr val="accent1">
                    <a:lumMod val="50000"/>
                  </a:schemeClr>
                </a:solidFill>
                <a:latin typeface="+mn-lt"/>
              </a:rPr>
              <a:t> efficiency</a:t>
            </a:r>
            <a:r>
              <a:rPr lang="en-US" b="1" dirty="0">
                <a:solidFill>
                  <a:schemeClr val="accent1">
                    <a:lumMod val="50000"/>
                  </a:schemeClr>
                </a:solidFill>
                <a:latin typeface="+mn-lt"/>
              </a:rPr>
              <a:t> opportunities in the plastics production lines.</a:t>
            </a:r>
          </a:p>
        </p:txBody>
      </p:sp>
      <p:sp>
        <p:nvSpPr>
          <p:cNvPr id="2" name="TextBox 1">
            <a:extLst>
              <a:ext uri="{FF2B5EF4-FFF2-40B4-BE49-F238E27FC236}">
                <a16:creationId xmlns:a16="http://schemas.microsoft.com/office/drawing/2014/main" id="{DFCDC51D-FB7A-EE5E-B035-53FEE681D2B7}"/>
              </a:ext>
            </a:extLst>
          </p:cNvPr>
          <p:cNvSpPr txBox="1"/>
          <p:nvPr/>
        </p:nvSpPr>
        <p:spPr>
          <a:xfrm>
            <a:off x="439971" y="1996680"/>
            <a:ext cx="3840031" cy="307777"/>
          </a:xfrm>
          <a:prstGeom prst="rect">
            <a:avLst/>
          </a:prstGeom>
          <a:noFill/>
        </p:spPr>
        <p:txBody>
          <a:bodyPr wrap="square" rtlCol="0" anchor="ctr">
            <a:spAutoFit/>
          </a:bodyPr>
          <a:lstStyle/>
          <a:p>
            <a:r>
              <a:rPr lang="en-US" b="1">
                <a:solidFill>
                  <a:srgbClr val="00B0F0"/>
                </a:solidFill>
              </a:rPr>
              <a:t>TECHNICAL STAFF</a:t>
            </a:r>
            <a:endParaRPr lang="ko-KR" altLang="en-US" b="1" dirty="0">
              <a:solidFill>
                <a:srgbClr val="00B0F0"/>
              </a:solidFill>
              <a:cs typeface="Arial" pitchFamily="34" charset="0"/>
            </a:endParaRPr>
          </a:p>
        </p:txBody>
      </p:sp>
      <p:sp>
        <p:nvSpPr>
          <p:cNvPr id="4" name="Google Shape;46;p15">
            <a:extLst>
              <a:ext uri="{FF2B5EF4-FFF2-40B4-BE49-F238E27FC236}">
                <a16:creationId xmlns:a16="http://schemas.microsoft.com/office/drawing/2014/main" id="{F6090149-A645-3F31-9DCF-896A03ADE1A5}"/>
              </a:ext>
            </a:extLst>
          </p:cNvPr>
          <p:cNvSpPr txBox="1">
            <a:spLocks/>
          </p:cNvSpPr>
          <p:nvPr/>
        </p:nvSpPr>
        <p:spPr>
          <a:xfrm>
            <a:off x="351627" y="898157"/>
            <a:ext cx="6009843" cy="1042467"/>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800" b="1" kern="0" dirty="0">
                <a:solidFill>
                  <a:schemeClr val="accent1">
                    <a:lumMod val="50000"/>
                  </a:schemeClr>
                </a:solidFill>
              </a:rPr>
              <a:t>TRAINING PROGRAMME </a:t>
            </a:r>
            <a:br>
              <a:rPr lang="en-US" sz="2800" b="1" kern="0" dirty="0">
                <a:solidFill>
                  <a:schemeClr val="accent1">
                    <a:lumMod val="50000"/>
                  </a:schemeClr>
                </a:solidFill>
              </a:rPr>
            </a:br>
            <a:r>
              <a:rPr lang="en-US" sz="2800" b="1" kern="0" dirty="0">
                <a:solidFill>
                  <a:schemeClr val="accent1">
                    <a:lumMod val="50000"/>
                  </a:schemeClr>
                </a:solidFill>
              </a:rPr>
              <a:t>FOR INDUSTRIAL ENTERPRISEs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A5C42-0AFE-DA7E-8DF2-5771836FAB85}"/>
              </a:ext>
            </a:extLst>
          </p:cNvPr>
          <p:cNvSpPr>
            <a:spLocks noGrp="1"/>
          </p:cNvSpPr>
          <p:nvPr>
            <p:ph type="title"/>
          </p:nvPr>
        </p:nvSpPr>
        <p:spPr>
          <a:xfrm>
            <a:off x="1981710" y="315775"/>
            <a:ext cx="5180579" cy="371400"/>
          </a:xfrm>
        </p:spPr>
        <p:txBody>
          <a:bodyPr>
            <a:noAutofit/>
          </a:bodyPr>
          <a:lstStyle/>
          <a:p>
            <a:pPr algn="ctr"/>
            <a:r>
              <a:rPr lang="vi-VN" dirty="0">
                <a:solidFill>
                  <a:schemeClr val="accent1">
                    <a:lumMod val="50000"/>
                  </a:schemeClr>
                </a:solidFill>
                <a:latin typeface="+mn-lt"/>
              </a:rPr>
              <a:t>Example 1 for EEMs 1,2,3</a:t>
            </a:r>
            <a:endParaRPr lang="en-US"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7BA940B5-28F7-D2EA-F9C6-F35A32432B1D}"/>
              </a:ext>
            </a:extLst>
          </p:cNvPr>
          <p:cNvSpPr>
            <a:spLocks noGrp="1"/>
          </p:cNvSpPr>
          <p:nvPr>
            <p:ph idx="1"/>
          </p:nvPr>
        </p:nvSpPr>
        <p:spPr>
          <a:xfrm>
            <a:off x="457200" y="975266"/>
            <a:ext cx="8229600" cy="3579600"/>
          </a:xfrm>
        </p:spPr>
        <p:txBody>
          <a:bodyPr>
            <a:normAutofit/>
          </a:bodyPr>
          <a:lstStyle/>
          <a:p>
            <a:pPr algn="just"/>
            <a:r>
              <a:rPr lang="en-US" sz="1800" dirty="0">
                <a:latin typeface="+mn-lt"/>
                <a:ea typeface="Times New Roman" panose="02020603050405020304" pitchFamily="18" charset="0"/>
              </a:rPr>
              <a:t>In the production of plastic pipes, Tien Phong Plastics applies double-layer extrusion technology, especially for HDPE twisted ribbed pipe products. This technology allows:</a:t>
            </a:r>
            <a:r>
              <a:rPr lang="en-US" sz="1800" dirty="0">
                <a:effectLst/>
                <a:latin typeface="+mn-lt"/>
                <a:ea typeface="Times New Roman" panose="02020603050405020304" pitchFamily="18" charset="0"/>
              </a:rPr>
              <a:t>​ </a:t>
            </a:r>
            <a:endParaRPr lang="vi-VN" sz="1800" dirty="0">
              <a:effectLst/>
              <a:latin typeface="+mn-lt"/>
              <a:ea typeface="Times New Roman" panose="02020603050405020304" pitchFamily="18" charset="0"/>
            </a:endParaRPr>
          </a:p>
          <a:p>
            <a:pPr lvl="1" algn="just"/>
            <a:r>
              <a:rPr lang="en-US" sz="1800" dirty="0">
                <a:latin typeface="+mn-lt"/>
                <a:ea typeface="Times New Roman" panose="02020603050405020304" pitchFamily="18" charset="0"/>
              </a:rPr>
              <a:t>Create plastic tubing with a twisted ribbed outer layer to enhance mechanical strength.
The smooth inner layer reduces friction and increases fluid drainage efficiency.
Use raw materials more efficiently, reduce the amount of plastic needed while still ensuring product quality.</a:t>
            </a:r>
            <a:r>
              <a:rPr lang="en-US" sz="1800" dirty="0">
                <a:effectLst/>
                <a:latin typeface="+mn-lt"/>
                <a:ea typeface="Times New Roman" panose="02020603050405020304" pitchFamily="18" charset="0"/>
              </a:rPr>
              <a:t>​ </a:t>
            </a:r>
          </a:p>
          <a:p>
            <a:pPr algn="just"/>
            <a:r>
              <a:rPr lang="en-US" sz="1800" dirty="0">
                <a:latin typeface="+mn-lt"/>
                <a:ea typeface="Times New Roman" panose="02020603050405020304" pitchFamily="18" charset="0"/>
              </a:rPr>
              <a:t>The use of double-layer extrusion technology not only improves product performance, but also saves energy by optimizing the production process and reducing the amount of heat required for plastic processing.</a:t>
            </a:r>
            <a:endParaRPr lang="en-US" sz="1800" dirty="0">
              <a:effectLst/>
              <a:latin typeface="+mn-lt"/>
              <a:ea typeface="Times New Roman" panose="02020603050405020304" pitchFamily="18" charset="0"/>
            </a:endParaRPr>
          </a:p>
        </p:txBody>
      </p:sp>
    </p:spTree>
    <p:extLst>
      <p:ext uri="{BB962C8B-B14F-4D97-AF65-F5344CB8AC3E}">
        <p14:creationId xmlns:p14="http://schemas.microsoft.com/office/powerpoint/2010/main" val="197415745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C97AB0-DF73-7268-E964-85B39E3675F9}"/>
              </a:ext>
            </a:extLst>
          </p:cNvPr>
          <p:cNvSpPr>
            <a:spLocks noGrp="1"/>
          </p:cNvSpPr>
          <p:nvPr>
            <p:ph idx="1"/>
          </p:nvPr>
        </p:nvSpPr>
        <p:spPr>
          <a:xfrm>
            <a:off x="457200" y="1008637"/>
            <a:ext cx="8229600" cy="3579600"/>
          </a:xfrm>
        </p:spPr>
        <p:txBody>
          <a:bodyPr>
            <a:normAutofit/>
          </a:bodyPr>
          <a:lstStyle/>
          <a:p>
            <a:pPr marL="139700" indent="0">
              <a:buNone/>
            </a:pPr>
            <a:r>
              <a:rPr lang="en-US" sz="1600" b="1" dirty="0">
                <a:solidFill>
                  <a:schemeClr val="accent4">
                    <a:lumMod val="50000"/>
                  </a:schemeClr>
                </a:solidFill>
                <a:latin typeface="+mn-lt"/>
              </a:rPr>
              <a:t>Double-Layer Extrusion Technology for HDPE Pipes</a:t>
            </a:r>
          </a:p>
          <a:p>
            <a:pPr marL="139700" indent="0">
              <a:buNone/>
            </a:pPr>
            <a:r>
              <a:rPr lang="en-US" sz="1600" b="1" dirty="0">
                <a:latin typeface="+mn-lt"/>
              </a:rPr>
              <a:t>Estimated Implementation Costs</a:t>
            </a:r>
            <a:endParaRPr lang="en-VN" sz="1600" b="1" dirty="0">
              <a:solidFill>
                <a:schemeClr val="accent4">
                  <a:lumMod val="50000"/>
                </a:schemeClr>
              </a:solidFill>
              <a:latin typeface="+mn-lt"/>
            </a:endParaRPr>
          </a:p>
        </p:txBody>
      </p:sp>
      <p:sp>
        <p:nvSpPr>
          <p:cNvPr id="4" name="Title 1">
            <a:extLst>
              <a:ext uri="{FF2B5EF4-FFF2-40B4-BE49-F238E27FC236}">
                <a16:creationId xmlns:a16="http://schemas.microsoft.com/office/drawing/2014/main" id="{576B92C8-B3BE-4B3A-E17A-C18B70AC8CC2}"/>
              </a:ext>
            </a:extLst>
          </p:cNvPr>
          <p:cNvSpPr>
            <a:spLocks noGrp="1"/>
          </p:cNvSpPr>
          <p:nvPr>
            <p:ph type="title"/>
          </p:nvPr>
        </p:nvSpPr>
        <p:spPr>
          <a:xfrm>
            <a:off x="457200" y="369563"/>
            <a:ext cx="8229600" cy="371400"/>
          </a:xfrm>
        </p:spPr>
        <p:txBody>
          <a:bodyPr>
            <a:normAutofit fontScale="90000"/>
          </a:bodyPr>
          <a:lstStyle/>
          <a:p>
            <a:pPr algn="ctr"/>
            <a:r>
              <a:rPr lang="en-US" dirty="0">
                <a:solidFill>
                  <a:schemeClr val="accent4">
                    <a:lumMod val="50000"/>
                  </a:schemeClr>
                </a:solidFill>
                <a:latin typeface="+mj-lt"/>
              </a:rPr>
              <a:t>Cost – Benefits analyze Example 1</a:t>
            </a:r>
            <a:endParaRPr lang="en-VN" dirty="0">
              <a:solidFill>
                <a:schemeClr val="accent4">
                  <a:lumMod val="50000"/>
                </a:schemeClr>
              </a:solidFill>
              <a:latin typeface="+mj-lt"/>
            </a:endParaRPr>
          </a:p>
        </p:txBody>
      </p:sp>
      <p:graphicFrame>
        <p:nvGraphicFramePr>
          <p:cNvPr id="5" name="Table 4">
            <a:extLst>
              <a:ext uri="{FF2B5EF4-FFF2-40B4-BE49-F238E27FC236}">
                <a16:creationId xmlns:a16="http://schemas.microsoft.com/office/drawing/2014/main" id="{D7736493-6651-5255-D912-791C0DA308EA}"/>
              </a:ext>
            </a:extLst>
          </p:cNvPr>
          <p:cNvGraphicFramePr>
            <a:graphicFrameLocks noGrp="1"/>
          </p:cNvGraphicFramePr>
          <p:nvPr/>
        </p:nvGraphicFramePr>
        <p:xfrm>
          <a:off x="457200" y="1784077"/>
          <a:ext cx="8229600" cy="2804160"/>
        </p:xfrm>
        <a:graphic>
          <a:graphicData uri="http://schemas.openxmlformats.org/drawingml/2006/table">
            <a:tbl>
              <a:tblPr/>
              <a:tblGrid>
                <a:gridCol w="2743200">
                  <a:extLst>
                    <a:ext uri="{9D8B030D-6E8A-4147-A177-3AD203B41FA5}">
                      <a16:colId xmlns:a16="http://schemas.microsoft.com/office/drawing/2014/main" val="681398548"/>
                    </a:ext>
                  </a:extLst>
                </a:gridCol>
                <a:gridCol w="2743200">
                  <a:extLst>
                    <a:ext uri="{9D8B030D-6E8A-4147-A177-3AD203B41FA5}">
                      <a16:colId xmlns:a16="http://schemas.microsoft.com/office/drawing/2014/main" val="3669665570"/>
                    </a:ext>
                  </a:extLst>
                </a:gridCol>
                <a:gridCol w="2743200">
                  <a:extLst>
                    <a:ext uri="{9D8B030D-6E8A-4147-A177-3AD203B41FA5}">
                      <a16:colId xmlns:a16="http://schemas.microsoft.com/office/drawing/2014/main" val="1960107128"/>
                    </a:ext>
                  </a:extLst>
                </a:gridCol>
              </a:tblGrid>
              <a:tr h="0">
                <a:tc>
                  <a:txBody>
                    <a:bodyPr/>
                    <a:lstStyle/>
                    <a:p>
                      <a:r>
                        <a:rPr lang="en-US" b="1" dirty="0"/>
                        <a:t>Cost Component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Cost Level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Notes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9100011"/>
                  </a:ext>
                </a:extLst>
              </a:tr>
              <a:tr h="0">
                <a:tc>
                  <a:txBody>
                    <a:bodyPr/>
                    <a:lstStyle/>
                    <a:p>
                      <a:r>
                        <a:rPr lang="en-US" dirty="0"/>
                        <a:t>Double-layer extrusion line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$800,000- $1M depending on size, automation, and country of origin (e.g., China, Germany, Taiwan)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1776272"/>
                  </a:ext>
                </a:extLst>
              </a:tr>
              <a:tr h="0">
                <a:tc>
                  <a:txBody>
                    <a:bodyPr/>
                    <a:lstStyle/>
                    <a:p>
                      <a:r>
                        <a:rPr lang="en-US" dirty="0"/>
                        <a:t>Auxiliary systems (cooling, dies, hauling, control units)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Moderate–High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$100,000 – $300,000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1577037"/>
                  </a:ext>
                </a:extLst>
              </a:tr>
              <a:tr h="0">
                <a:tc>
                  <a:txBody>
                    <a:bodyPr/>
                    <a:lstStyle/>
                    <a:p>
                      <a:r>
                        <a:rPr lang="en-US" dirty="0"/>
                        <a:t>Installation, training, commissioning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Moderate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$30,000 – $50,000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3432596"/>
                  </a:ext>
                </a:extLst>
              </a:tr>
              <a:tr h="0">
                <a:tc>
                  <a:txBody>
                    <a:bodyPr/>
                    <a:lstStyle/>
                    <a:p>
                      <a:r>
                        <a:rPr lang="en-US" dirty="0"/>
                        <a:t>Total Estimated Investment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High</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Around $400,000 – $1 million (for a medium-sized pipe plant)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8399598"/>
                  </a:ext>
                </a:extLst>
              </a:tr>
            </a:tbl>
          </a:graphicData>
        </a:graphic>
      </p:graphicFrame>
    </p:spTree>
    <p:extLst>
      <p:ext uri="{BB962C8B-B14F-4D97-AF65-F5344CB8AC3E}">
        <p14:creationId xmlns:p14="http://schemas.microsoft.com/office/powerpoint/2010/main" val="293449254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13E19F3E-39A8-D976-0551-50CE22801C1C}"/>
              </a:ext>
            </a:extLst>
          </p:cNvPr>
          <p:cNvSpPr txBox="1">
            <a:spLocks/>
          </p:cNvSpPr>
          <p:nvPr/>
        </p:nvSpPr>
        <p:spPr>
          <a:xfrm>
            <a:off x="304801" y="844089"/>
            <a:ext cx="8229600" cy="877005"/>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buFont typeface="Roboto"/>
              <a:buNone/>
            </a:pPr>
            <a:r>
              <a:rPr lang="en-US" sz="1600" b="1" dirty="0">
                <a:solidFill>
                  <a:schemeClr val="accent4">
                    <a:lumMod val="50000"/>
                  </a:schemeClr>
                </a:solidFill>
                <a:latin typeface="+mn-lt"/>
              </a:rPr>
              <a:t>Double-Layer Extrusion Technology for HDPE Pipes</a:t>
            </a:r>
          </a:p>
          <a:p>
            <a:pPr marL="139700" indent="0">
              <a:buFont typeface="Roboto"/>
              <a:buNone/>
            </a:pPr>
            <a:r>
              <a:rPr lang="en-VN" altLang="en-VN" sz="1600" b="1" dirty="0">
                <a:solidFill>
                  <a:schemeClr val="tx1"/>
                </a:solidFill>
                <a:latin typeface="Arial" panose="020B0604020202020204" pitchFamily="34" charset="0"/>
              </a:rPr>
              <a:t>Payback Period</a:t>
            </a:r>
          </a:p>
        </p:txBody>
      </p:sp>
      <p:sp>
        <p:nvSpPr>
          <p:cNvPr id="7" name="Title 1">
            <a:extLst>
              <a:ext uri="{FF2B5EF4-FFF2-40B4-BE49-F238E27FC236}">
                <a16:creationId xmlns:a16="http://schemas.microsoft.com/office/drawing/2014/main" id="{B62E779B-5989-6B46-0CDC-10339F34B28D}"/>
              </a:ext>
            </a:extLst>
          </p:cNvPr>
          <p:cNvSpPr txBox="1">
            <a:spLocks/>
          </p:cNvSpPr>
          <p:nvPr/>
        </p:nvSpPr>
        <p:spPr>
          <a:xfrm>
            <a:off x="609600" y="240006"/>
            <a:ext cx="8229600" cy="534257"/>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endParaRPr lang="en-VN" sz="2400" dirty="0">
              <a:solidFill>
                <a:schemeClr val="accent4">
                  <a:lumMod val="50000"/>
                </a:schemeClr>
              </a:solidFill>
              <a:latin typeface="+mj-lt"/>
            </a:endParaRPr>
          </a:p>
        </p:txBody>
      </p:sp>
      <p:graphicFrame>
        <p:nvGraphicFramePr>
          <p:cNvPr id="26" name="Table 25">
            <a:extLst>
              <a:ext uri="{FF2B5EF4-FFF2-40B4-BE49-F238E27FC236}">
                <a16:creationId xmlns:a16="http://schemas.microsoft.com/office/drawing/2014/main" id="{66DCD4AB-BD26-4DF5-08EC-50461A7644E2}"/>
              </a:ext>
            </a:extLst>
          </p:cNvPr>
          <p:cNvGraphicFramePr>
            <a:graphicFrameLocks noGrp="1"/>
          </p:cNvGraphicFramePr>
          <p:nvPr/>
        </p:nvGraphicFramePr>
        <p:xfrm>
          <a:off x="462338" y="1547601"/>
          <a:ext cx="8072063" cy="3703422"/>
        </p:xfrm>
        <a:graphic>
          <a:graphicData uri="http://schemas.openxmlformats.org/drawingml/2006/table">
            <a:tbl>
              <a:tblPr/>
              <a:tblGrid>
                <a:gridCol w="2690688">
                  <a:extLst>
                    <a:ext uri="{9D8B030D-6E8A-4147-A177-3AD203B41FA5}">
                      <a16:colId xmlns:a16="http://schemas.microsoft.com/office/drawing/2014/main" val="3453700440"/>
                    </a:ext>
                  </a:extLst>
                </a:gridCol>
                <a:gridCol w="2202418">
                  <a:extLst>
                    <a:ext uri="{9D8B030D-6E8A-4147-A177-3AD203B41FA5}">
                      <a16:colId xmlns:a16="http://schemas.microsoft.com/office/drawing/2014/main" val="1887169006"/>
                    </a:ext>
                  </a:extLst>
                </a:gridCol>
                <a:gridCol w="3178957">
                  <a:extLst>
                    <a:ext uri="{9D8B030D-6E8A-4147-A177-3AD203B41FA5}">
                      <a16:colId xmlns:a16="http://schemas.microsoft.com/office/drawing/2014/main" val="984761597"/>
                    </a:ext>
                  </a:extLst>
                </a:gridCol>
              </a:tblGrid>
              <a:tr h="275370">
                <a:tc>
                  <a:txBody>
                    <a:bodyPr/>
                    <a:lstStyle/>
                    <a:p>
                      <a:r>
                        <a:rPr lang="en-US" sz="1400" b="1" dirty="0"/>
                        <a:t>Benefit Category</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a:t>Impact</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dirty="0"/>
                        <a:t>Notes</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860996"/>
                  </a:ext>
                </a:extLst>
              </a:tr>
              <a:tr h="660889">
                <a:tc>
                  <a:txBody>
                    <a:bodyPr/>
                    <a:lstStyle/>
                    <a:p>
                      <a:r>
                        <a:rPr lang="en-US" sz="1400" b="1" dirty="0"/>
                        <a:t>Energy savings</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Moderate (~10–15%)</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Due to higher extrusion efficiency, better heat control, optimized material flow</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7260650"/>
                  </a:ext>
                </a:extLst>
              </a:tr>
              <a:tr h="853648">
                <a:tc>
                  <a:txBody>
                    <a:bodyPr/>
                    <a:lstStyle/>
                    <a:p>
                      <a:r>
                        <a:rPr lang="en-US" sz="1400" b="1"/>
                        <a:t>Material cost reduction</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a:t>High</a:t>
                      </a:r>
                      <a:r>
                        <a:rPr lang="en-US" sz="1400"/>
                        <a:t> (15–30%)</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Inner layer can use cheaper materials (e.g., regrind, recycled HDPE) without affecting performance</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9878630"/>
                  </a:ext>
                </a:extLst>
              </a:tr>
              <a:tr h="660889">
                <a:tc>
                  <a:txBody>
                    <a:bodyPr/>
                    <a:lstStyle/>
                    <a:p>
                      <a:r>
                        <a:rPr lang="en-US" sz="1400" b="1" dirty="0"/>
                        <a:t>Improved productivity</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High</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Faster line speeds, less downtime, better product consistency</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0647215"/>
                  </a:ext>
                </a:extLst>
              </a:tr>
              <a:tr h="468129">
                <a:tc>
                  <a:txBody>
                    <a:bodyPr/>
                    <a:lstStyle/>
                    <a:p>
                      <a:r>
                        <a:rPr lang="en-US" sz="1400" b="1"/>
                        <a:t>Labor savings</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Moderate</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Automation reduces manual adjustments and errors</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5840801"/>
                  </a:ext>
                </a:extLst>
              </a:tr>
              <a:tr h="660889">
                <a:tc>
                  <a:txBody>
                    <a:bodyPr/>
                    <a:lstStyle/>
                    <a:p>
                      <a:r>
                        <a:rPr lang="en-US" sz="1400" b="1"/>
                        <a:t>Estimated payback period</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a:t>2–4 years</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Depending on production volume and material cost savings</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3836054"/>
                  </a:ext>
                </a:extLst>
              </a:tr>
            </a:tbl>
          </a:graphicData>
        </a:graphic>
      </p:graphicFrame>
      <p:sp>
        <p:nvSpPr>
          <p:cNvPr id="29" name="Title 1">
            <a:extLst>
              <a:ext uri="{FF2B5EF4-FFF2-40B4-BE49-F238E27FC236}">
                <a16:creationId xmlns:a16="http://schemas.microsoft.com/office/drawing/2014/main" id="{2D91C84C-CDD1-B174-9930-DBB5306AF3D5}"/>
              </a:ext>
            </a:extLst>
          </p:cNvPr>
          <p:cNvSpPr>
            <a:spLocks noGrp="1"/>
          </p:cNvSpPr>
          <p:nvPr>
            <p:ph type="title"/>
          </p:nvPr>
        </p:nvSpPr>
        <p:spPr>
          <a:xfrm>
            <a:off x="457200" y="369563"/>
            <a:ext cx="8229600" cy="371400"/>
          </a:xfrm>
        </p:spPr>
        <p:txBody>
          <a:bodyPr>
            <a:normAutofit fontScale="90000"/>
          </a:bodyPr>
          <a:lstStyle/>
          <a:p>
            <a:pPr algn="ctr"/>
            <a:r>
              <a:rPr lang="en-US" dirty="0">
                <a:solidFill>
                  <a:schemeClr val="accent4">
                    <a:lumMod val="50000"/>
                  </a:schemeClr>
                </a:solidFill>
                <a:latin typeface="+mn-lt"/>
              </a:rPr>
              <a:t>Cost – Benefits analyze Example 1</a:t>
            </a:r>
            <a:endParaRPr lang="en-VN" dirty="0">
              <a:solidFill>
                <a:schemeClr val="accent4">
                  <a:lumMod val="50000"/>
                </a:schemeClr>
              </a:solidFill>
              <a:latin typeface="+mn-lt"/>
            </a:endParaRPr>
          </a:p>
        </p:txBody>
      </p:sp>
    </p:spTree>
    <p:extLst>
      <p:ext uri="{BB962C8B-B14F-4D97-AF65-F5344CB8AC3E}">
        <p14:creationId xmlns:p14="http://schemas.microsoft.com/office/powerpoint/2010/main" val="397893303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1807536" y="267910"/>
            <a:ext cx="6510553" cy="519289"/>
          </a:xfrm>
        </p:spPr>
        <p:txBody>
          <a:bodyPr>
            <a:noAutofit/>
          </a:bodyPr>
          <a:lstStyle/>
          <a:p>
            <a:r>
              <a:rPr lang="en-US" dirty="0">
                <a:solidFill>
                  <a:schemeClr val="accent1">
                    <a:lumMod val="50000"/>
                  </a:schemeClr>
                </a:solidFill>
                <a:latin typeface="+mn-lt"/>
              </a:rPr>
              <a:t>EEMs</a:t>
            </a:r>
            <a:r>
              <a:rPr lang="vi-VN" dirty="0">
                <a:solidFill>
                  <a:schemeClr val="accent1">
                    <a:lumMod val="50000"/>
                  </a:schemeClr>
                </a:solidFill>
                <a:latin typeface="+mn-lt"/>
              </a:rPr>
              <a:t> 4 – Increase automation</a:t>
            </a:r>
            <a:endParaRPr lang="en-US"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5432434D-E9D4-63CA-D5A2-54FC7822C853}"/>
              </a:ext>
            </a:extLst>
          </p:cNvPr>
          <p:cNvSpPr txBox="1"/>
          <p:nvPr/>
        </p:nvSpPr>
        <p:spPr>
          <a:xfrm>
            <a:off x="511938" y="801765"/>
            <a:ext cx="4641307" cy="4215065"/>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600" b="1">
                <a:latin typeface="+mn-lt"/>
              </a:rPr>
              <a:t>Character:</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Manual production processes are energy-wasting and uneven</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Solution:</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Use an automatic control system to optimize machine operation. 
+ Application of smart sensors in energy management</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Benefit:</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Increase operational efficiency by 15-20%. 
+ Reduce errors and unnecessary energy consumption</a:t>
            </a:r>
            <a:r>
              <a:rPr lang="vi-VN" sz="1600" b="0" i="0">
                <a:solidFill>
                  <a:srgbClr val="000000"/>
                </a:solidFill>
                <a:effectLst/>
                <a:latin typeface="+mn-lt"/>
              </a:rPr>
              <a:t>. </a:t>
            </a:r>
          </a:p>
          <a:p>
            <a:pPr algn="l" rtl="0" fontAlgn="base">
              <a:lnSpc>
                <a:spcPts val="2475"/>
              </a:lnSpc>
            </a:pPr>
            <a:endParaRPr lang="vi-VN" sz="1200">
              <a:latin typeface="+mn-lt"/>
            </a:endParaRPr>
          </a:p>
        </p:txBody>
      </p:sp>
      <p:pic>
        <p:nvPicPr>
          <p:cNvPr id="5" name="Picture 4">
            <a:extLst>
              <a:ext uri="{FF2B5EF4-FFF2-40B4-BE49-F238E27FC236}">
                <a16:creationId xmlns:a16="http://schemas.microsoft.com/office/drawing/2014/main" id="{CFB7BBCB-0222-41A0-BAAE-15C81476764A}"/>
              </a:ext>
            </a:extLst>
          </p:cNvPr>
          <p:cNvPicPr>
            <a:picLocks noChangeAspect="1"/>
          </p:cNvPicPr>
          <p:nvPr/>
        </p:nvPicPr>
        <p:blipFill>
          <a:blip r:embed="rId2"/>
          <a:stretch>
            <a:fillRect/>
          </a:stretch>
        </p:blipFill>
        <p:spPr>
          <a:xfrm>
            <a:off x="4912241" y="918824"/>
            <a:ext cx="3803435" cy="3805576"/>
          </a:xfrm>
          <a:prstGeom prst="rect">
            <a:avLst/>
          </a:prstGeom>
        </p:spPr>
      </p:pic>
    </p:spTree>
    <p:extLst>
      <p:ext uri="{BB962C8B-B14F-4D97-AF65-F5344CB8AC3E}">
        <p14:creationId xmlns:p14="http://schemas.microsoft.com/office/powerpoint/2010/main" val="175239912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p:txBody>
          <a:bodyPr/>
          <a:lstStyle/>
          <a:p>
            <a:pPr>
              <a:defRPr/>
            </a:pPr>
            <a:fld id="{CD526C43-D195-4D1A-9EFA-AA81D07472FE}" type="slidenum">
              <a:rPr lang="en-GB" smtClean="0">
                <a:latin typeface="+mn-lt"/>
              </a:rPr>
              <a:pPr>
                <a:defRPr/>
              </a:pPr>
              <a:t>14</a:t>
            </a:fld>
            <a:endParaRPr lang="en-GB">
              <a:latin typeface="+mn-lt"/>
            </a:endParaRPr>
          </a:p>
        </p:txBody>
      </p:sp>
      <p:sp>
        <p:nvSpPr>
          <p:cNvPr id="7" name="Title 6">
            <a:extLst>
              <a:ext uri="{FF2B5EF4-FFF2-40B4-BE49-F238E27FC236}">
                <a16:creationId xmlns:a16="http://schemas.microsoft.com/office/drawing/2014/main" id="{9B4038D6-CB52-CA42-23A4-E331FE36CBE6}"/>
              </a:ext>
            </a:extLst>
          </p:cNvPr>
          <p:cNvSpPr>
            <a:spLocks noGrp="1"/>
          </p:cNvSpPr>
          <p:nvPr>
            <p:ph type="title"/>
          </p:nvPr>
        </p:nvSpPr>
        <p:spPr>
          <a:xfrm>
            <a:off x="865240" y="295275"/>
            <a:ext cx="7255504" cy="483784"/>
          </a:xfrm>
        </p:spPr>
        <p:txBody>
          <a:bodyPr>
            <a:noAutofit/>
          </a:bodyPr>
          <a:lstStyle/>
          <a:p>
            <a:r>
              <a:rPr lang="en-US" dirty="0">
                <a:solidFill>
                  <a:schemeClr val="accent1">
                    <a:lumMod val="50000"/>
                  </a:schemeClr>
                </a:solidFill>
                <a:latin typeface="+mn-lt"/>
              </a:rPr>
              <a:t>EEMs 5 - Optimize the cooling system</a:t>
            </a:r>
          </a:p>
        </p:txBody>
      </p:sp>
      <p:sp>
        <p:nvSpPr>
          <p:cNvPr id="2" name="TextBox 1">
            <a:extLst>
              <a:ext uri="{FF2B5EF4-FFF2-40B4-BE49-F238E27FC236}">
                <a16:creationId xmlns:a16="http://schemas.microsoft.com/office/drawing/2014/main" id="{D3AAD213-F7BC-2EC8-A465-6C5B05FF308B}"/>
              </a:ext>
            </a:extLst>
          </p:cNvPr>
          <p:cNvSpPr txBox="1"/>
          <p:nvPr/>
        </p:nvSpPr>
        <p:spPr>
          <a:xfrm>
            <a:off x="501550" y="918715"/>
            <a:ext cx="4781650" cy="3834383"/>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600" b="1">
                <a:latin typeface="+mn-lt"/>
              </a:rPr>
              <a:t>Character:</a:t>
            </a:r>
            <a:r>
              <a:rPr lang="vi-VN" sz="1600" b="0" i="0">
                <a:solidFill>
                  <a:srgbClr val="000000"/>
                </a:solidFill>
                <a:effectLst/>
                <a:latin typeface="+mn-lt"/>
              </a:rPr>
              <a:t> </a:t>
            </a:r>
          </a:p>
          <a:p>
            <a:pPr fontAlgn="base">
              <a:lnSpc>
                <a:spcPts val="2475"/>
              </a:lnSpc>
            </a:pPr>
            <a:r>
              <a:rPr lang="en-US" sz="1600">
                <a:latin typeface="+mn-lt"/>
              </a:rPr>
              <a:t>+Cooling systems account for a significant proportion of energy consumption</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Solution:</a:t>
            </a:r>
            <a:r>
              <a:rPr lang="vi-VN" sz="1600" b="0" i="0">
                <a:solidFill>
                  <a:srgbClr val="000000"/>
                </a:solidFill>
                <a:effectLst/>
                <a:latin typeface="+mn-lt"/>
              </a:rPr>
              <a:t> </a:t>
            </a:r>
          </a:p>
          <a:p>
            <a:pPr fontAlgn="base">
              <a:lnSpc>
                <a:spcPts val="2475"/>
              </a:lnSpc>
            </a:pPr>
            <a:r>
              <a:rPr lang="vi-VN" sz="1600">
                <a:latin typeface="+mn-lt"/>
              </a:rPr>
              <a:t>+</a:t>
            </a:r>
            <a:r>
              <a:rPr lang="en-US" sz="1600">
                <a:latin typeface="+mn-lt"/>
              </a:rPr>
              <a:t>Use a closed circulation cooling system to </a:t>
            </a:r>
            <a:endParaRPr lang="vi-VN" sz="1600">
              <a:latin typeface="+mn-lt"/>
            </a:endParaRPr>
          </a:p>
          <a:p>
            <a:pPr fontAlgn="base">
              <a:lnSpc>
                <a:spcPts val="2475"/>
              </a:lnSpc>
            </a:pPr>
            <a:r>
              <a:rPr lang="en-US" sz="1600">
                <a:latin typeface="+mn-lt"/>
              </a:rPr>
              <a:t>reduce water and energy loss. 
Improved air-cooled technology instead of water</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Benefit:</a:t>
            </a:r>
            <a:r>
              <a:rPr lang="vi-VN" sz="1600" b="0" i="0">
                <a:solidFill>
                  <a:srgbClr val="000000"/>
                </a:solidFill>
                <a:effectLst/>
                <a:latin typeface="+mn-lt"/>
              </a:rPr>
              <a:t> </a:t>
            </a:r>
          </a:p>
          <a:p>
            <a:pPr fontAlgn="base">
              <a:lnSpc>
                <a:spcPts val="2475"/>
              </a:lnSpc>
            </a:pPr>
            <a:r>
              <a:rPr lang="vi-VN" sz="1600">
                <a:latin typeface="+mn-lt"/>
              </a:rPr>
              <a:t>+</a:t>
            </a:r>
            <a:r>
              <a:rPr lang="en-US" sz="1600">
                <a:latin typeface="+mn-lt"/>
              </a:rPr>
              <a:t>Reduce cooling costs by 10-15%. 
</a:t>
            </a:r>
            <a:r>
              <a:rPr lang="vi-VN" sz="1600">
                <a:latin typeface="+mn-lt"/>
              </a:rPr>
              <a:t>+</a:t>
            </a:r>
            <a:r>
              <a:rPr lang="en-US" sz="1600">
                <a:latin typeface="+mn-lt"/>
              </a:rPr>
              <a:t>Protecting the environment by reducing water consumption</a:t>
            </a:r>
            <a:r>
              <a:rPr lang="vi-VN" sz="1600" b="0" i="0">
                <a:solidFill>
                  <a:srgbClr val="000000"/>
                </a:solidFill>
                <a:effectLst/>
                <a:latin typeface="+mn-lt"/>
              </a:rPr>
              <a:t>. </a:t>
            </a:r>
          </a:p>
          <a:p>
            <a:endParaRPr lang="vi-VN">
              <a:latin typeface="+mn-lt"/>
            </a:endParaRPr>
          </a:p>
        </p:txBody>
      </p:sp>
      <p:pic>
        <p:nvPicPr>
          <p:cNvPr id="6" name="Picture 5">
            <a:extLst>
              <a:ext uri="{FF2B5EF4-FFF2-40B4-BE49-F238E27FC236}">
                <a16:creationId xmlns:a16="http://schemas.microsoft.com/office/drawing/2014/main" id="{15D5812C-C0CE-4FD0-BE62-7920B0F03077}"/>
              </a:ext>
            </a:extLst>
          </p:cNvPr>
          <p:cNvPicPr>
            <a:picLocks noChangeAspect="1"/>
          </p:cNvPicPr>
          <p:nvPr/>
        </p:nvPicPr>
        <p:blipFill>
          <a:blip r:embed="rId2"/>
          <a:stretch>
            <a:fillRect/>
          </a:stretch>
        </p:blipFill>
        <p:spPr>
          <a:xfrm>
            <a:off x="5109029" y="992614"/>
            <a:ext cx="3707592" cy="3855611"/>
          </a:xfrm>
          <a:prstGeom prst="rect">
            <a:avLst/>
          </a:prstGeom>
        </p:spPr>
      </p:pic>
    </p:spTree>
    <p:extLst>
      <p:ext uri="{BB962C8B-B14F-4D97-AF65-F5344CB8AC3E}">
        <p14:creationId xmlns:p14="http://schemas.microsoft.com/office/powerpoint/2010/main" val="693571424"/>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CB0C3-1217-045E-644B-41C0720EC36A}"/>
              </a:ext>
            </a:extLst>
          </p:cNvPr>
          <p:cNvSpPr>
            <a:spLocks noGrp="1"/>
          </p:cNvSpPr>
          <p:nvPr>
            <p:ph type="title"/>
          </p:nvPr>
        </p:nvSpPr>
        <p:spPr>
          <a:xfrm>
            <a:off x="457200" y="294356"/>
            <a:ext cx="8229600" cy="371400"/>
          </a:xfrm>
        </p:spPr>
        <p:txBody>
          <a:bodyPr>
            <a:normAutofit fontScale="90000"/>
          </a:bodyPr>
          <a:lstStyle/>
          <a:p>
            <a:r>
              <a:rPr lang="en-US" dirty="0">
                <a:solidFill>
                  <a:schemeClr val="accent4">
                    <a:lumMod val="50000"/>
                  </a:schemeClr>
                </a:solidFill>
                <a:latin typeface="+mj-lt"/>
              </a:rPr>
              <a:t>Example 2 for EEMs 4,5</a:t>
            </a:r>
            <a:endParaRPr lang="en-VN" dirty="0">
              <a:solidFill>
                <a:schemeClr val="accent4">
                  <a:lumMod val="50000"/>
                </a:schemeClr>
              </a:solidFill>
              <a:latin typeface="+mj-lt"/>
            </a:endParaRPr>
          </a:p>
        </p:txBody>
      </p:sp>
      <p:sp>
        <p:nvSpPr>
          <p:cNvPr id="3" name="Text Placeholder 2">
            <a:extLst>
              <a:ext uri="{FF2B5EF4-FFF2-40B4-BE49-F238E27FC236}">
                <a16:creationId xmlns:a16="http://schemas.microsoft.com/office/drawing/2014/main" id="{86415048-6718-B64F-43D8-70A26344B1BB}"/>
              </a:ext>
            </a:extLst>
          </p:cNvPr>
          <p:cNvSpPr>
            <a:spLocks noGrp="1"/>
          </p:cNvSpPr>
          <p:nvPr>
            <p:ph type="body" idx="1"/>
          </p:nvPr>
        </p:nvSpPr>
        <p:spPr>
          <a:xfrm>
            <a:off x="323636" y="841054"/>
            <a:ext cx="8229600" cy="1730696"/>
          </a:xfrm>
        </p:spPr>
        <p:txBody>
          <a:bodyPr>
            <a:normAutofit fontScale="92500" lnSpcReduction="10000"/>
          </a:bodyPr>
          <a:lstStyle/>
          <a:p>
            <a:pPr marL="139700" indent="0">
              <a:lnSpc>
                <a:spcPct val="120000"/>
              </a:lnSpc>
              <a:buNone/>
            </a:pPr>
            <a:r>
              <a:rPr lang="en-US" sz="1700" b="1" dirty="0">
                <a:solidFill>
                  <a:schemeClr val="accent4">
                    <a:lumMod val="50000"/>
                  </a:schemeClr>
                </a:solidFill>
                <a:latin typeface="+mn-lt"/>
              </a:rPr>
              <a:t>Thang Long Plastic Company (2009–2010)</a:t>
            </a:r>
            <a:endParaRPr lang="en-US" sz="3000" b="1" dirty="0">
              <a:latin typeface="+mn-lt"/>
            </a:endParaRPr>
          </a:p>
          <a:p>
            <a:pPr marL="139700" indent="0">
              <a:lnSpc>
                <a:spcPct val="120000"/>
              </a:lnSpc>
              <a:buNone/>
            </a:pPr>
            <a:r>
              <a:rPr lang="en-US" sz="1600" dirty="0">
                <a:latin typeface="+mn-lt"/>
              </a:rPr>
              <a:t>According to a report from the VEEIE Project (MOIT), </a:t>
            </a:r>
            <a:r>
              <a:rPr lang="en-US" sz="1600" b="1" dirty="0">
                <a:latin typeface="+mn-lt"/>
              </a:rPr>
              <a:t>Thang Long Plastic</a:t>
            </a:r>
            <a:r>
              <a:rPr lang="en-US" sz="1600" dirty="0">
                <a:latin typeface="+mn-lt"/>
              </a:rPr>
              <a:t> surveyed and invested in improvement measures including:</a:t>
            </a:r>
          </a:p>
          <a:p>
            <a:pPr>
              <a:lnSpc>
                <a:spcPct val="120000"/>
              </a:lnSpc>
            </a:pPr>
            <a:r>
              <a:rPr lang="en-US" sz="1600" dirty="0">
                <a:latin typeface="+mn-lt"/>
              </a:rPr>
              <a:t>Installing </a:t>
            </a:r>
            <a:r>
              <a:rPr lang="en-US" sz="1600" b="1" dirty="0">
                <a:latin typeface="+mn-lt"/>
              </a:rPr>
              <a:t>Variable Frequency Drives (VFD)</a:t>
            </a:r>
            <a:r>
              <a:rPr lang="en-US" sz="1600" dirty="0">
                <a:latin typeface="+mn-lt"/>
              </a:rPr>
              <a:t> for plastic injection molding machines,</a:t>
            </a:r>
          </a:p>
          <a:p>
            <a:pPr>
              <a:lnSpc>
                <a:spcPct val="120000"/>
              </a:lnSpc>
            </a:pPr>
            <a:r>
              <a:rPr lang="en-US" sz="1600" dirty="0">
                <a:latin typeface="+mn-lt"/>
              </a:rPr>
              <a:t>Adding </a:t>
            </a:r>
            <a:r>
              <a:rPr lang="en-US" sz="1600" b="1" dirty="0">
                <a:latin typeface="+mn-lt"/>
              </a:rPr>
              <a:t>automatic control systems</a:t>
            </a:r>
            <a:r>
              <a:rPr lang="en-US" sz="1600" dirty="0">
                <a:latin typeface="+mn-lt"/>
              </a:rPr>
              <a:t>,</a:t>
            </a:r>
          </a:p>
          <a:p>
            <a:pPr>
              <a:lnSpc>
                <a:spcPct val="120000"/>
              </a:lnSpc>
            </a:pPr>
            <a:r>
              <a:rPr lang="en-US" sz="1600" dirty="0">
                <a:latin typeface="+mn-lt"/>
              </a:rPr>
              <a:t>Improving </a:t>
            </a:r>
            <a:r>
              <a:rPr lang="en-US" sz="1600" b="1" dirty="0">
                <a:latin typeface="+mn-lt"/>
              </a:rPr>
              <a:t>cooling and internal lighting systems</a:t>
            </a:r>
            <a:r>
              <a:rPr lang="en-US" sz="1600" dirty="0">
                <a:latin typeface="+mn-lt"/>
              </a:rPr>
              <a:t>.</a:t>
            </a:r>
          </a:p>
          <a:p>
            <a:pPr marL="139700" indent="0">
              <a:lnSpc>
                <a:spcPct val="120000"/>
              </a:lnSpc>
              <a:buNone/>
            </a:pPr>
            <a:endParaRPr lang="en-VN" sz="1600" dirty="0">
              <a:latin typeface="+mn-lt"/>
            </a:endParaRPr>
          </a:p>
        </p:txBody>
      </p:sp>
      <p:sp>
        <p:nvSpPr>
          <p:cNvPr id="5" name="TextBox 4">
            <a:extLst>
              <a:ext uri="{FF2B5EF4-FFF2-40B4-BE49-F238E27FC236}">
                <a16:creationId xmlns:a16="http://schemas.microsoft.com/office/drawing/2014/main" id="{E6E692B7-13CD-03ED-5BD1-A4E8E74CAEA8}"/>
              </a:ext>
            </a:extLst>
          </p:cNvPr>
          <p:cNvSpPr txBox="1"/>
          <p:nvPr/>
        </p:nvSpPr>
        <p:spPr>
          <a:xfrm>
            <a:off x="457200" y="2661007"/>
            <a:ext cx="7962472" cy="2062103"/>
          </a:xfrm>
          <a:prstGeom prst="rect">
            <a:avLst/>
          </a:prstGeom>
          <a:noFill/>
        </p:spPr>
        <p:txBody>
          <a:bodyPr wrap="square">
            <a:spAutoFit/>
          </a:bodyPr>
          <a:lstStyle/>
          <a:p>
            <a:r>
              <a:rPr lang="en-US" sz="1600" b="1" dirty="0">
                <a:solidFill>
                  <a:schemeClr val="accent4">
                    <a:lumMod val="50000"/>
                  </a:schemeClr>
                </a:solidFill>
                <a:latin typeface="+mn-lt"/>
              </a:rPr>
              <a:t>Energy-saving results (VFD application on injection machines only)</a:t>
            </a:r>
          </a:p>
          <a:p>
            <a:pPr marL="285750" indent="-285750">
              <a:buFont typeface="Wingdings" pitchFamily="2" charset="2"/>
              <a:buChar char="§"/>
            </a:pPr>
            <a:r>
              <a:rPr lang="en-US" sz="1600" b="1" dirty="0">
                <a:latin typeface="+mn-lt"/>
              </a:rPr>
              <a:t>Energy savings</a:t>
            </a:r>
            <a:r>
              <a:rPr lang="en-US" sz="1600" dirty="0">
                <a:latin typeface="+mn-lt"/>
              </a:rPr>
              <a:t>: nearly </a:t>
            </a:r>
            <a:r>
              <a:rPr lang="en-US" sz="1600" b="1" dirty="0">
                <a:latin typeface="+mn-lt"/>
              </a:rPr>
              <a:t>VND 716 million/year</a:t>
            </a:r>
            <a:r>
              <a:rPr lang="en-US" sz="1600" dirty="0">
                <a:latin typeface="+mn-lt"/>
              </a:rPr>
              <a:t> (based on an electricity price of 968 VND/kWh) – </a:t>
            </a:r>
            <a:r>
              <a:rPr lang="en-US" sz="1600" i="1" dirty="0">
                <a:latin typeface="+mn-lt"/>
              </a:rPr>
              <a:t>source: </a:t>
            </a:r>
            <a:r>
              <a:rPr lang="en-US" sz="1600" i="1" dirty="0" err="1">
                <a:latin typeface="+mn-lt"/>
              </a:rPr>
              <a:t>vneec.gov.vn</a:t>
            </a:r>
            <a:r>
              <a:rPr lang="en-US" sz="1600" i="1" dirty="0">
                <a:latin typeface="+mn-lt"/>
              </a:rPr>
              <a:t> </a:t>
            </a:r>
            <a:endParaRPr lang="en-US" sz="1600" dirty="0">
              <a:latin typeface="+mn-lt"/>
            </a:endParaRPr>
          </a:p>
          <a:p>
            <a:pPr marL="285750" indent="-285750">
              <a:buFont typeface="Wingdings" pitchFamily="2" charset="2"/>
              <a:buChar char="§"/>
            </a:pPr>
            <a:r>
              <a:rPr lang="en-US" sz="1600" b="1" dirty="0">
                <a:latin typeface="+mn-lt"/>
              </a:rPr>
              <a:t>VFD investment cost</a:t>
            </a:r>
            <a:r>
              <a:rPr lang="en-US" sz="1600" dirty="0">
                <a:latin typeface="+mn-lt"/>
              </a:rPr>
              <a:t>: Low – specific investment cost not disclosed by the company. Market prices range from </a:t>
            </a:r>
            <a:r>
              <a:rPr lang="en-US" sz="1600" b="1" dirty="0">
                <a:latin typeface="+mn-lt"/>
              </a:rPr>
              <a:t>VND 20–60 million per machine</a:t>
            </a:r>
            <a:r>
              <a:rPr lang="en-US" sz="1600" dirty="0">
                <a:latin typeface="+mn-lt"/>
              </a:rPr>
              <a:t>.</a:t>
            </a:r>
          </a:p>
          <a:p>
            <a:pPr marL="285750" indent="-285750">
              <a:buFont typeface="Wingdings" pitchFamily="2" charset="2"/>
              <a:buChar char="§"/>
            </a:pPr>
            <a:r>
              <a:rPr lang="en-US" sz="1600" b="1" dirty="0">
                <a:latin typeface="+mn-lt"/>
              </a:rPr>
              <a:t>Estimated payback period</a:t>
            </a:r>
            <a:r>
              <a:rPr lang="en-US" sz="1600" dirty="0">
                <a:latin typeface="+mn-lt"/>
              </a:rPr>
              <a:t>: Short (possibly </a:t>
            </a:r>
            <a:r>
              <a:rPr lang="en-US" sz="1600" b="1" dirty="0">
                <a:latin typeface="+mn-lt"/>
              </a:rPr>
              <a:t>&lt;1.5 years</a:t>
            </a:r>
            <a:r>
              <a:rPr lang="en-US" sz="1600" dirty="0">
                <a:latin typeface="+mn-lt"/>
              </a:rPr>
              <a:t>) for the VFD component.</a:t>
            </a:r>
          </a:p>
          <a:p>
            <a:pPr marL="285750" indent="-285750">
              <a:buFont typeface="Wingdings" pitchFamily="2" charset="2"/>
              <a:buChar char="§"/>
            </a:pPr>
            <a:r>
              <a:rPr lang="en-US" sz="1600" b="1" dirty="0">
                <a:latin typeface="+mn-lt"/>
              </a:rPr>
              <a:t>Electricity savings</a:t>
            </a:r>
            <a:r>
              <a:rPr lang="en-US" sz="1600" dirty="0">
                <a:latin typeface="+mn-lt"/>
              </a:rPr>
              <a:t>: approximately </a:t>
            </a:r>
            <a:r>
              <a:rPr lang="en-US" sz="1600" b="1" dirty="0">
                <a:latin typeface="+mn-lt"/>
              </a:rPr>
              <a:t>20–30%</a:t>
            </a:r>
            <a:r>
              <a:rPr lang="en-US" sz="1600" dirty="0">
                <a:latin typeface="+mn-lt"/>
              </a:rPr>
              <a:t>.</a:t>
            </a:r>
          </a:p>
          <a:p>
            <a:pPr marL="285750" indent="-285750">
              <a:buFont typeface="Arial" panose="020B0604020202020204" pitchFamily="34" charset="0"/>
              <a:buChar char="•"/>
            </a:pPr>
            <a:endParaRPr lang="vi-VN" sz="1600" dirty="0">
              <a:latin typeface="+mn-lt"/>
            </a:endParaRPr>
          </a:p>
        </p:txBody>
      </p:sp>
    </p:spTree>
    <p:extLst>
      <p:ext uri="{BB962C8B-B14F-4D97-AF65-F5344CB8AC3E}">
        <p14:creationId xmlns:p14="http://schemas.microsoft.com/office/powerpoint/2010/main" val="458547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FB0BA-9399-A5F9-D27B-2C1EA4BB8B41}"/>
              </a:ext>
            </a:extLst>
          </p:cNvPr>
          <p:cNvSpPr>
            <a:spLocks noGrp="1"/>
          </p:cNvSpPr>
          <p:nvPr>
            <p:ph type="title"/>
          </p:nvPr>
        </p:nvSpPr>
        <p:spPr>
          <a:xfrm>
            <a:off x="343786" y="346958"/>
            <a:ext cx="8229600" cy="371400"/>
          </a:xfrm>
        </p:spPr>
        <p:txBody>
          <a:bodyPr>
            <a:noAutofit/>
          </a:bodyPr>
          <a:lstStyle/>
          <a:p>
            <a:r>
              <a:rPr lang="en-US" sz="2400" dirty="0">
                <a:solidFill>
                  <a:schemeClr val="accent1">
                    <a:lumMod val="50000"/>
                  </a:schemeClr>
                </a:solidFill>
                <a:latin typeface="+mn-lt"/>
              </a:rPr>
              <a:t>Example 3</a:t>
            </a:r>
          </a:p>
        </p:txBody>
      </p:sp>
      <p:sp>
        <p:nvSpPr>
          <p:cNvPr id="5" name="Text Placeholder 4">
            <a:extLst>
              <a:ext uri="{FF2B5EF4-FFF2-40B4-BE49-F238E27FC236}">
                <a16:creationId xmlns:a16="http://schemas.microsoft.com/office/drawing/2014/main" id="{69922D7C-74FA-A2E1-04B4-EC8A76F39A27}"/>
              </a:ext>
            </a:extLst>
          </p:cNvPr>
          <p:cNvSpPr>
            <a:spLocks noGrp="1"/>
          </p:cNvSpPr>
          <p:nvPr>
            <p:ph type="body" idx="1"/>
          </p:nvPr>
        </p:nvSpPr>
        <p:spPr>
          <a:xfrm>
            <a:off x="457200" y="898174"/>
            <a:ext cx="8229600" cy="3704648"/>
          </a:xfrm>
        </p:spPr>
        <p:txBody>
          <a:bodyPr>
            <a:noAutofit/>
          </a:bodyPr>
          <a:lstStyle/>
          <a:p>
            <a:pPr marL="139700" indent="0">
              <a:buNone/>
            </a:pPr>
            <a:r>
              <a:rPr lang="en-US" sz="1800" b="1" dirty="0">
                <a:solidFill>
                  <a:schemeClr val="accent1">
                    <a:lumMod val="50000"/>
                  </a:schemeClr>
                </a:solidFill>
                <a:latin typeface="+mn-lt"/>
              </a:rPr>
              <a:t>Binh Minh Plastic Company</a:t>
            </a:r>
            <a:endParaRPr lang="en-US" sz="1800" b="1" dirty="0">
              <a:latin typeface="+mn-lt"/>
            </a:endParaRPr>
          </a:p>
          <a:p>
            <a:pPr>
              <a:buFont typeface="Wingdings" panose="05000000000000000000" pitchFamily="2" charset="2"/>
              <a:buChar char="Ø"/>
            </a:pPr>
            <a:r>
              <a:rPr lang="en-US" sz="1600" b="1" dirty="0">
                <a:latin typeface="+mn-lt"/>
              </a:rPr>
              <a:t>SCADA</a:t>
            </a:r>
            <a:r>
              <a:rPr lang="en-US" sz="1600" dirty="0">
                <a:latin typeface="+mn-lt"/>
              </a:rPr>
              <a:t> (Supervisory Control and Data Acquisition) system application is an automatic monitoring, control and data collection system in the input material mixing system. SCADA controls dosing valves, electronic scales, and mixers according to pre-programmed mixing formulas Strict control of ingredient ratio, mixing rate, mixing temperature, uniform quality assurance time.
Invest in injection </a:t>
            </a:r>
            <a:r>
              <a:rPr lang="en-US" sz="1600" b="1" dirty="0">
                <a:latin typeface="+mn-lt"/>
              </a:rPr>
              <a:t>molding machines using servo motors </a:t>
            </a:r>
            <a:r>
              <a:rPr lang="en-US" sz="1600" dirty="0">
                <a:latin typeface="+mn-lt"/>
              </a:rPr>
              <a:t>instead of traditional hydraulic presses. Thanks to the precise control factor in the production process and only operating under load instead of continuous operation like a hydraulic press, injection molding machines using servo motors are capable of saving 30-50% of power consumption. 
The company's achieved efficiency is </a:t>
            </a:r>
            <a:r>
              <a:rPr lang="en-US" sz="1600" b="1" dirty="0">
                <a:latin typeface="+mn-lt"/>
              </a:rPr>
              <a:t>to save 30-50% </a:t>
            </a:r>
            <a:r>
              <a:rPr lang="en-US" sz="1600" dirty="0">
                <a:latin typeface="+mn-lt"/>
              </a:rPr>
              <a:t>of the power consumption of the plastic injection process and Increase accuracy, reduce technical errors and optimize the production process</a:t>
            </a:r>
          </a:p>
        </p:txBody>
      </p:sp>
    </p:spTree>
    <p:extLst>
      <p:ext uri="{BB962C8B-B14F-4D97-AF65-F5344CB8AC3E}">
        <p14:creationId xmlns:p14="http://schemas.microsoft.com/office/powerpoint/2010/main" val="30833046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6E1ECD-7141-24FB-C297-BE7AF4DD7619}"/>
              </a:ext>
            </a:extLst>
          </p:cNvPr>
          <p:cNvSpPr>
            <a:spLocks noGrp="1"/>
          </p:cNvSpPr>
          <p:nvPr>
            <p:ph type="body" idx="1"/>
          </p:nvPr>
        </p:nvSpPr>
        <p:spPr>
          <a:xfrm>
            <a:off x="3950413" y="1240091"/>
            <a:ext cx="4623371" cy="1251962"/>
          </a:xfrm>
        </p:spPr>
        <p:txBody>
          <a:bodyPr>
            <a:normAutofit/>
          </a:bodyPr>
          <a:lstStyle/>
          <a:p>
            <a:r>
              <a:rPr lang="en-US" dirty="0">
                <a:latin typeface="+mn-lt"/>
              </a:rPr>
              <a:t>Investment level: Moderate</a:t>
            </a:r>
          </a:p>
          <a:p>
            <a:r>
              <a:rPr lang="en-US" dirty="0">
                <a:latin typeface="+mn-lt"/>
              </a:rPr>
              <a:t>SCADA software + PLCs: $20,000–$50,000</a:t>
            </a:r>
          </a:p>
          <a:p>
            <a:r>
              <a:rPr lang="en-US" dirty="0">
                <a:latin typeface="+mn-lt"/>
              </a:rPr>
              <a:t>Integration with existing mixers/scales/valves</a:t>
            </a:r>
          </a:p>
          <a:p>
            <a:r>
              <a:rPr lang="en-US" dirty="0">
                <a:latin typeface="+mn-lt"/>
              </a:rPr>
              <a:t>Engineering, commissioning, and training</a:t>
            </a:r>
          </a:p>
          <a:p>
            <a:pPr marL="139700" indent="0">
              <a:buNone/>
            </a:pPr>
            <a:endParaRPr lang="en-VN" dirty="0">
              <a:latin typeface="+mn-lt"/>
            </a:endParaRPr>
          </a:p>
        </p:txBody>
      </p:sp>
      <p:graphicFrame>
        <p:nvGraphicFramePr>
          <p:cNvPr id="4" name="Table 3">
            <a:extLst>
              <a:ext uri="{FF2B5EF4-FFF2-40B4-BE49-F238E27FC236}">
                <a16:creationId xmlns:a16="http://schemas.microsoft.com/office/drawing/2014/main" id="{8694F9A2-8AC0-842D-E73F-AFFFAE44676D}"/>
              </a:ext>
            </a:extLst>
          </p:cNvPr>
          <p:cNvGraphicFramePr>
            <a:graphicFrameLocks noGrp="1"/>
          </p:cNvGraphicFramePr>
          <p:nvPr/>
        </p:nvGraphicFramePr>
        <p:xfrm>
          <a:off x="2008598" y="2571750"/>
          <a:ext cx="5748391" cy="2346960"/>
        </p:xfrm>
        <a:graphic>
          <a:graphicData uri="http://schemas.openxmlformats.org/drawingml/2006/table">
            <a:tbl>
              <a:tblPr/>
              <a:tblGrid>
                <a:gridCol w="1654188">
                  <a:extLst>
                    <a:ext uri="{9D8B030D-6E8A-4147-A177-3AD203B41FA5}">
                      <a16:colId xmlns:a16="http://schemas.microsoft.com/office/drawing/2014/main" val="2207052266"/>
                    </a:ext>
                  </a:extLst>
                </a:gridCol>
                <a:gridCol w="4094203">
                  <a:extLst>
                    <a:ext uri="{9D8B030D-6E8A-4147-A177-3AD203B41FA5}">
                      <a16:colId xmlns:a16="http://schemas.microsoft.com/office/drawing/2014/main" val="822890358"/>
                    </a:ext>
                  </a:extLst>
                </a:gridCol>
              </a:tblGrid>
              <a:tr h="0">
                <a:tc>
                  <a:txBody>
                    <a:bodyPr/>
                    <a:lstStyle/>
                    <a:p>
                      <a:r>
                        <a:rPr lang="en-US" b="1" dirty="0"/>
                        <a:t>Criteria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Evaluation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151673"/>
                  </a:ext>
                </a:extLst>
              </a:tr>
              <a:tr h="0">
                <a:tc>
                  <a:txBody>
                    <a:bodyPr/>
                    <a:lstStyle/>
                    <a:p>
                      <a:r>
                        <a:rPr lang="en-US"/>
                        <a:t>Capital cost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Moderate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4411"/>
                  </a:ext>
                </a:extLst>
              </a:tr>
              <a:tr h="0">
                <a:tc>
                  <a:txBody>
                    <a:bodyPr/>
                    <a:lstStyle/>
                    <a:p>
                      <a:r>
                        <a:rPr lang="en-US"/>
                        <a:t>Energy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Low–Moderate (indirect)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8080101"/>
                  </a:ext>
                </a:extLst>
              </a:tr>
              <a:tr h="0">
                <a:tc>
                  <a:txBody>
                    <a:bodyPr/>
                    <a:lstStyle/>
                    <a:p>
                      <a:r>
                        <a:rPr lang="en-US"/>
                        <a:t>Material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Moderate–High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3811609"/>
                  </a:ext>
                </a:extLst>
              </a:tr>
              <a:tr h="0">
                <a:tc>
                  <a:txBody>
                    <a:bodyPr/>
                    <a:lstStyle/>
                    <a:p>
                      <a:r>
                        <a:rPr lang="en-US"/>
                        <a:t>Quality improvement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8027785"/>
                  </a:ext>
                </a:extLst>
              </a:tr>
              <a:tr h="0">
                <a:tc>
                  <a:txBody>
                    <a:bodyPr/>
                    <a:lstStyle/>
                    <a:p>
                      <a:r>
                        <a:rPr lang="en-US"/>
                        <a:t>Payback period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Short (1–3 yrs)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2732090"/>
                  </a:ext>
                </a:extLst>
              </a:tr>
              <a:tr h="0">
                <a:tc>
                  <a:txBody>
                    <a:bodyPr/>
                    <a:lstStyle/>
                    <a:p>
                      <a:r>
                        <a:rPr lang="en-US" dirty="0"/>
                        <a:t>Cost-effectiveness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Very Good</a:t>
                      </a:r>
                      <a:r>
                        <a:rPr lang="en-US" dirty="0"/>
                        <a:t>, especially for medium/large factories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462460"/>
                  </a:ext>
                </a:extLst>
              </a:tr>
            </a:tbl>
          </a:graphicData>
        </a:graphic>
      </p:graphicFrame>
      <p:sp>
        <p:nvSpPr>
          <p:cNvPr id="7" name="TextBox 6">
            <a:extLst>
              <a:ext uri="{FF2B5EF4-FFF2-40B4-BE49-F238E27FC236}">
                <a16:creationId xmlns:a16="http://schemas.microsoft.com/office/drawing/2014/main" id="{E38082B5-1210-2215-9B64-8574F0DB86C3}"/>
              </a:ext>
            </a:extLst>
          </p:cNvPr>
          <p:cNvSpPr txBox="1"/>
          <p:nvPr/>
        </p:nvSpPr>
        <p:spPr>
          <a:xfrm>
            <a:off x="570216" y="2114534"/>
            <a:ext cx="4572000" cy="307777"/>
          </a:xfrm>
          <a:prstGeom prst="rect">
            <a:avLst/>
          </a:prstGeom>
          <a:noFill/>
        </p:spPr>
        <p:txBody>
          <a:bodyPr wrap="square">
            <a:spAutoFit/>
          </a:bodyPr>
          <a:lstStyle/>
          <a:p>
            <a:r>
              <a:rPr lang="en-VN" altLang="en-VN" b="1" dirty="0">
                <a:solidFill>
                  <a:schemeClr val="tx1"/>
                </a:solidFill>
                <a:latin typeface="+mn-lt"/>
              </a:rPr>
              <a:t>Assessment:</a:t>
            </a:r>
            <a:endParaRPr lang="en-VN" dirty="0">
              <a:latin typeface="+mn-lt"/>
            </a:endParaRPr>
          </a:p>
        </p:txBody>
      </p:sp>
      <p:sp>
        <p:nvSpPr>
          <p:cNvPr id="9" name="TextBox 8">
            <a:extLst>
              <a:ext uri="{FF2B5EF4-FFF2-40B4-BE49-F238E27FC236}">
                <a16:creationId xmlns:a16="http://schemas.microsoft.com/office/drawing/2014/main" id="{D592F341-A646-E17F-0058-90BE76029F2F}"/>
              </a:ext>
            </a:extLst>
          </p:cNvPr>
          <p:cNvSpPr txBox="1"/>
          <p:nvPr/>
        </p:nvSpPr>
        <p:spPr>
          <a:xfrm>
            <a:off x="375005" y="901537"/>
            <a:ext cx="5748391" cy="338554"/>
          </a:xfrm>
          <a:prstGeom prst="rect">
            <a:avLst/>
          </a:prstGeom>
          <a:noFill/>
        </p:spPr>
        <p:txBody>
          <a:bodyPr wrap="square">
            <a:spAutoFit/>
          </a:bodyPr>
          <a:lstStyle/>
          <a:p>
            <a:pPr marL="139700" indent="0">
              <a:buNone/>
            </a:pPr>
            <a:r>
              <a:rPr lang="en-US" sz="1600" b="1" dirty="0">
                <a:solidFill>
                  <a:schemeClr val="accent4">
                    <a:lumMod val="50000"/>
                  </a:schemeClr>
                </a:solidFill>
                <a:latin typeface="+mn-lt"/>
              </a:rPr>
              <a:t>Supervisory Control and Data Acquisition (SCADA)</a:t>
            </a:r>
          </a:p>
        </p:txBody>
      </p:sp>
      <p:sp>
        <p:nvSpPr>
          <p:cNvPr id="14" name="Title 1">
            <a:extLst>
              <a:ext uri="{FF2B5EF4-FFF2-40B4-BE49-F238E27FC236}">
                <a16:creationId xmlns:a16="http://schemas.microsoft.com/office/drawing/2014/main" id="{049F797F-23ED-727D-720B-DFA2B28F1C11}"/>
              </a:ext>
            </a:extLst>
          </p:cNvPr>
          <p:cNvSpPr>
            <a:spLocks noGrp="1"/>
          </p:cNvSpPr>
          <p:nvPr>
            <p:ph type="title"/>
          </p:nvPr>
        </p:nvSpPr>
        <p:spPr/>
        <p:txBody>
          <a:bodyPr>
            <a:normAutofit fontScale="90000"/>
          </a:bodyPr>
          <a:lstStyle/>
          <a:p>
            <a:pPr algn="ctr"/>
            <a:r>
              <a:rPr lang="en-US" dirty="0">
                <a:solidFill>
                  <a:schemeClr val="accent4">
                    <a:lumMod val="50000"/>
                  </a:schemeClr>
                </a:solidFill>
                <a:latin typeface="+mj-lt"/>
              </a:rPr>
              <a:t>Cost – Benefit analyze Ex 3 (1)</a:t>
            </a:r>
            <a:endParaRPr lang="en-VN" dirty="0">
              <a:solidFill>
                <a:schemeClr val="accent4">
                  <a:lumMod val="50000"/>
                </a:schemeClr>
              </a:solidFill>
              <a:latin typeface="+mj-lt"/>
            </a:endParaRPr>
          </a:p>
        </p:txBody>
      </p:sp>
    </p:spTree>
    <p:extLst>
      <p:ext uri="{BB962C8B-B14F-4D97-AF65-F5344CB8AC3E}">
        <p14:creationId xmlns:p14="http://schemas.microsoft.com/office/powerpoint/2010/main" val="14984048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81AB226-E396-0C63-77BF-198E0FB89E00}"/>
              </a:ext>
            </a:extLst>
          </p:cNvPr>
          <p:cNvSpPr>
            <a:spLocks noGrp="1"/>
          </p:cNvSpPr>
          <p:nvPr>
            <p:ph type="body" idx="1"/>
          </p:nvPr>
        </p:nvSpPr>
        <p:spPr>
          <a:xfrm>
            <a:off x="344185" y="945810"/>
            <a:ext cx="8229600" cy="385864"/>
          </a:xfrm>
        </p:spPr>
        <p:txBody>
          <a:bodyPr>
            <a:normAutofit fontScale="92500" lnSpcReduction="20000"/>
          </a:bodyPr>
          <a:lstStyle/>
          <a:p>
            <a:pPr marL="139700" indent="0">
              <a:buNone/>
            </a:pPr>
            <a:r>
              <a:rPr lang="en-US" sz="1600" b="1" dirty="0">
                <a:solidFill>
                  <a:schemeClr val="accent4">
                    <a:lumMod val="50000"/>
                  </a:schemeClr>
                </a:solidFill>
                <a:latin typeface="+mn-lt"/>
              </a:rPr>
              <a:t>Servo Motor-Based Injection Molding Machines</a:t>
            </a:r>
            <a:endParaRPr lang="en-VN" sz="1600" b="1" dirty="0">
              <a:solidFill>
                <a:schemeClr val="accent4">
                  <a:lumMod val="50000"/>
                </a:schemeClr>
              </a:solidFill>
              <a:latin typeface="+mn-lt"/>
            </a:endParaRPr>
          </a:p>
        </p:txBody>
      </p:sp>
      <p:sp>
        <p:nvSpPr>
          <p:cNvPr id="4" name="Title 1">
            <a:extLst>
              <a:ext uri="{FF2B5EF4-FFF2-40B4-BE49-F238E27FC236}">
                <a16:creationId xmlns:a16="http://schemas.microsoft.com/office/drawing/2014/main" id="{53C90AA4-52AD-AF59-BB5F-DAB85A170252}"/>
              </a:ext>
            </a:extLst>
          </p:cNvPr>
          <p:cNvSpPr>
            <a:spLocks noGrp="1"/>
          </p:cNvSpPr>
          <p:nvPr>
            <p:ph type="title"/>
          </p:nvPr>
        </p:nvSpPr>
        <p:spPr>
          <a:xfrm>
            <a:off x="457200" y="411475"/>
            <a:ext cx="8229600" cy="371400"/>
          </a:xfrm>
        </p:spPr>
        <p:txBody>
          <a:bodyPr>
            <a:normAutofit fontScale="90000"/>
          </a:bodyPr>
          <a:lstStyle/>
          <a:p>
            <a:r>
              <a:rPr lang="en-US" dirty="0">
                <a:solidFill>
                  <a:schemeClr val="accent4">
                    <a:lumMod val="50000"/>
                  </a:schemeClr>
                </a:solidFill>
                <a:latin typeface="+mj-lt"/>
              </a:rPr>
              <a:t>Cost – Effectiveness analyze Ex 3 (2)</a:t>
            </a:r>
            <a:endParaRPr lang="en-VN" dirty="0">
              <a:latin typeface="+mj-lt"/>
            </a:endParaRPr>
          </a:p>
        </p:txBody>
      </p:sp>
      <p:graphicFrame>
        <p:nvGraphicFramePr>
          <p:cNvPr id="6" name="Table 5">
            <a:extLst>
              <a:ext uri="{FF2B5EF4-FFF2-40B4-BE49-F238E27FC236}">
                <a16:creationId xmlns:a16="http://schemas.microsoft.com/office/drawing/2014/main" id="{BDA03AC7-4FE9-C845-8FD9-979DFE02DB77}"/>
              </a:ext>
            </a:extLst>
          </p:cNvPr>
          <p:cNvGraphicFramePr>
            <a:graphicFrameLocks noGrp="1"/>
          </p:cNvGraphicFramePr>
          <p:nvPr/>
        </p:nvGraphicFramePr>
        <p:xfrm>
          <a:off x="457200" y="1712889"/>
          <a:ext cx="8229600" cy="1219200"/>
        </p:xfrm>
        <a:graphic>
          <a:graphicData uri="http://schemas.openxmlformats.org/drawingml/2006/table">
            <a:tbl>
              <a:tblPr/>
              <a:tblGrid>
                <a:gridCol w="2743200">
                  <a:extLst>
                    <a:ext uri="{9D8B030D-6E8A-4147-A177-3AD203B41FA5}">
                      <a16:colId xmlns:a16="http://schemas.microsoft.com/office/drawing/2014/main" val="1181676006"/>
                    </a:ext>
                  </a:extLst>
                </a:gridCol>
                <a:gridCol w="2743200">
                  <a:extLst>
                    <a:ext uri="{9D8B030D-6E8A-4147-A177-3AD203B41FA5}">
                      <a16:colId xmlns:a16="http://schemas.microsoft.com/office/drawing/2014/main" val="3919087087"/>
                    </a:ext>
                  </a:extLst>
                </a:gridCol>
                <a:gridCol w="2743200">
                  <a:extLst>
                    <a:ext uri="{9D8B030D-6E8A-4147-A177-3AD203B41FA5}">
                      <a16:colId xmlns:a16="http://schemas.microsoft.com/office/drawing/2014/main" val="3051217436"/>
                    </a:ext>
                  </a:extLst>
                </a:gridCol>
              </a:tblGrid>
              <a:tr h="0">
                <a:tc>
                  <a:txBody>
                    <a:bodyPr/>
                    <a:lstStyle/>
                    <a:p>
                      <a:r>
                        <a:rPr lang="en-US" b="1"/>
                        <a:t>Machine Size (clamping force)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Traditional Hydraulic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Servo Motor-Based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8769227"/>
                  </a:ext>
                </a:extLst>
              </a:tr>
              <a:tr h="0">
                <a:tc>
                  <a:txBody>
                    <a:bodyPr/>
                    <a:lstStyle/>
                    <a:p>
                      <a:r>
                        <a:rPr lang="en-US" dirty="0"/>
                        <a:t>Small (100–250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$40,000–$60,000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$55,000–$80,000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470322"/>
                  </a:ext>
                </a:extLst>
              </a:tr>
              <a:tr h="0">
                <a:tc>
                  <a:txBody>
                    <a:bodyPr/>
                    <a:lstStyle/>
                    <a:p>
                      <a:r>
                        <a:rPr lang="en-US"/>
                        <a:t>Medium (300–500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$60,000–$90,000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$85,000–$120,000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0514955"/>
                  </a:ext>
                </a:extLst>
              </a:tr>
              <a:tr h="0">
                <a:tc>
                  <a:txBody>
                    <a:bodyPr/>
                    <a:lstStyle/>
                    <a:p>
                      <a:r>
                        <a:rPr lang="en-US" dirty="0"/>
                        <a:t>Large (&gt;600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$90,000–$130,000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$120,000–$160,000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5457520"/>
                  </a:ext>
                </a:extLst>
              </a:tr>
            </a:tbl>
          </a:graphicData>
        </a:graphic>
      </p:graphicFrame>
      <p:sp>
        <p:nvSpPr>
          <p:cNvPr id="9" name="TextBox 8">
            <a:extLst>
              <a:ext uri="{FF2B5EF4-FFF2-40B4-BE49-F238E27FC236}">
                <a16:creationId xmlns:a16="http://schemas.microsoft.com/office/drawing/2014/main" id="{BD5F2771-AB83-5A0C-0316-940447D492EC}"/>
              </a:ext>
            </a:extLst>
          </p:cNvPr>
          <p:cNvSpPr txBox="1"/>
          <p:nvPr/>
        </p:nvSpPr>
        <p:spPr>
          <a:xfrm>
            <a:off x="344185" y="3086825"/>
            <a:ext cx="7114854" cy="30777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400" b="1" i="0" u="none" strike="noStrike" cap="none" normalizeH="0" baseline="0" dirty="0">
                <a:ln>
                  <a:noFill/>
                </a:ln>
                <a:solidFill>
                  <a:schemeClr val="tx1"/>
                </a:solidFill>
                <a:effectLst/>
                <a:latin typeface="Arial" panose="020B0604020202020204" pitchFamily="34" charset="0"/>
              </a:rPr>
              <a:t>Additional upfront cost</a:t>
            </a:r>
            <a:r>
              <a:rPr kumimoji="0" lang="en-VN" altLang="en-VN" sz="1400" b="0" i="0" u="none" strike="noStrike" cap="none" normalizeH="0" baseline="0" dirty="0">
                <a:ln>
                  <a:noFill/>
                </a:ln>
                <a:solidFill>
                  <a:schemeClr val="tx1"/>
                </a:solidFill>
                <a:effectLst/>
                <a:latin typeface="Arial" panose="020B0604020202020204" pitchFamily="34" charset="0"/>
              </a:rPr>
              <a:t>: ~</a:t>
            </a:r>
            <a:r>
              <a:rPr kumimoji="0" lang="en-VN" altLang="en-VN" sz="1400" b="1" i="0" u="none" strike="noStrike" cap="none" normalizeH="0" baseline="0" dirty="0">
                <a:ln>
                  <a:noFill/>
                </a:ln>
                <a:solidFill>
                  <a:schemeClr val="tx1"/>
                </a:solidFill>
                <a:effectLst/>
                <a:latin typeface="Arial" panose="020B0604020202020204" pitchFamily="34" charset="0"/>
              </a:rPr>
              <a:t>20–35% higher</a:t>
            </a:r>
            <a:r>
              <a:rPr kumimoji="0" lang="en-VN" altLang="en-VN" sz="1400" b="0" i="0" u="none" strike="noStrike" cap="none" normalizeH="0" baseline="0" dirty="0">
                <a:ln>
                  <a:noFill/>
                </a:ln>
                <a:solidFill>
                  <a:schemeClr val="tx1"/>
                </a:solidFill>
                <a:effectLst/>
                <a:latin typeface="Arial" panose="020B0604020202020204" pitchFamily="34" charset="0"/>
              </a:rPr>
              <a:t> than traditional hydraulic machines.</a:t>
            </a:r>
          </a:p>
        </p:txBody>
      </p:sp>
      <p:sp>
        <p:nvSpPr>
          <p:cNvPr id="10" name="Rectangle 1">
            <a:extLst>
              <a:ext uri="{FF2B5EF4-FFF2-40B4-BE49-F238E27FC236}">
                <a16:creationId xmlns:a16="http://schemas.microsoft.com/office/drawing/2014/main" id="{1B3A3E59-7187-FA51-9DD1-446C4AE9C709}"/>
              </a:ext>
            </a:extLst>
          </p:cNvPr>
          <p:cNvSpPr>
            <a:spLocks noChangeArrowheads="1"/>
          </p:cNvSpPr>
          <p:nvPr/>
        </p:nvSpPr>
        <p:spPr bwMode="auto">
          <a:xfrm>
            <a:off x="457200" y="1331674"/>
            <a:ext cx="157607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b="1" i="0" u="none" strike="noStrike" cap="none" normalizeH="0" baseline="0" dirty="0">
                <a:ln>
                  <a:noFill/>
                </a:ln>
                <a:solidFill>
                  <a:schemeClr val="tx1"/>
                </a:solidFill>
                <a:effectLst/>
                <a:latin typeface="Arial" panose="020B0604020202020204" pitchFamily="34" charset="0"/>
              </a:rPr>
              <a:t>Investment Cost</a:t>
            </a:r>
          </a:p>
        </p:txBody>
      </p:sp>
    </p:spTree>
    <p:extLst>
      <p:ext uri="{BB962C8B-B14F-4D97-AF65-F5344CB8AC3E}">
        <p14:creationId xmlns:p14="http://schemas.microsoft.com/office/powerpoint/2010/main" val="20690488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5F9FE5F-9467-9E2B-117D-A377EAFC99F2}"/>
              </a:ext>
            </a:extLst>
          </p:cNvPr>
          <p:cNvGraphicFramePr>
            <a:graphicFrameLocks noGrp="1"/>
          </p:cNvGraphicFramePr>
          <p:nvPr/>
        </p:nvGraphicFramePr>
        <p:xfrm>
          <a:off x="457200" y="2079401"/>
          <a:ext cx="8229600" cy="1828800"/>
        </p:xfrm>
        <a:graphic>
          <a:graphicData uri="http://schemas.openxmlformats.org/drawingml/2006/table">
            <a:tbl>
              <a:tblPr/>
              <a:tblGrid>
                <a:gridCol w="4114800">
                  <a:extLst>
                    <a:ext uri="{9D8B030D-6E8A-4147-A177-3AD203B41FA5}">
                      <a16:colId xmlns:a16="http://schemas.microsoft.com/office/drawing/2014/main" val="4057301630"/>
                    </a:ext>
                  </a:extLst>
                </a:gridCol>
                <a:gridCol w="4114800">
                  <a:extLst>
                    <a:ext uri="{9D8B030D-6E8A-4147-A177-3AD203B41FA5}">
                      <a16:colId xmlns:a16="http://schemas.microsoft.com/office/drawing/2014/main" val="905267022"/>
                    </a:ext>
                  </a:extLst>
                </a:gridCol>
              </a:tblGrid>
              <a:tr h="0">
                <a:tc>
                  <a:txBody>
                    <a:bodyPr/>
                    <a:lstStyle/>
                    <a:p>
                      <a:r>
                        <a:rPr lang="en-US"/>
                        <a:t>Factor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Typical Range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8720943"/>
                  </a:ext>
                </a:extLst>
              </a:tr>
              <a:tr h="0">
                <a:tc>
                  <a:txBody>
                    <a:bodyPr/>
                    <a:lstStyle/>
                    <a:p>
                      <a:r>
                        <a:rPr lang="en-US"/>
                        <a:t>Annual energy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$5,000–$15,000/machine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7917772"/>
                  </a:ext>
                </a:extLst>
              </a:tr>
              <a:tr h="0">
                <a:tc>
                  <a:txBody>
                    <a:bodyPr/>
                    <a:lstStyle/>
                    <a:p>
                      <a:r>
                        <a:rPr lang="en-US"/>
                        <a:t>Maintenance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$1,000–$3,000/year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2721318"/>
                  </a:ext>
                </a:extLst>
              </a:tr>
              <a:tr h="0">
                <a:tc>
                  <a:txBody>
                    <a:bodyPr/>
                    <a:lstStyle/>
                    <a:p>
                      <a:r>
                        <a:rPr lang="en-US"/>
                        <a:t>Material savings (indirect)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$2,000–$5,000/year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84767"/>
                  </a:ext>
                </a:extLst>
              </a:tr>
              <a:tr h="0">
                <a:tc>
                  <a:txBody>
                    <a:bodyPr/>
                    <a:lstStyle/>
                    <a:p>
                      <a:r>
                        <a:rPr lang="en-US" b="1"/>
                        <a:t>Total savings/year</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b="1"/>
                        <a:t>$8,000–$20,000+</a:t>
                      </a:r>
                      <a:endParaRPr lang="en-V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134095"/>
                  </a:ext>
                </a:extLst>
              </a:tr>
              <a:tr h="0">
                <a:tc>
                  <a:txBody>
                    <a:bodyPr/>
                    <a:lstStyle/>
                    <a:p>
                      <a:r>
                        <a:rPr lang="en-US" b="1"/>
                        <a:t>Payback time</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1.5 to 3.5 years</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44891611"/>
                  </a:ext>
                </a:extLst>
              </a:tr>
            </a:tbl>
          </a:graphicData>
        </a:graphic>
      </p:graphicFrame>
      <p:sp>
        <p:nvSpPr>
          <p:cNvPr id="5" name="Rectangle 1">
            <a:extLst>
              <a:ext uri="{FF2B5EF4-FFF2-40B4-BE49-F238E27FC236}">
                <a16:creationId xmlns:a16="http://schemas.microsoft.com/office/drawing/2014/main" id="{613AFE6F-81DB-E836-409C-7DF6E175A825}"/>
              </a:ext>
            </a:extLst>
          </p:cNvPr>
          <p:cNvSpPr>
            <a:spLocks noChangeArrowheads="1"/>
          </p:cNvSpPr>
          <p:nvPr/>
        </p:nvSpPr>
        <p:spPr bwMode="auto">
          <a:xfrm>
            <a:off x="457200" y="1526533"/>
            <a:ext cx="437010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600" b="1" i="0" u="none" strike="noStrike" cap="none" normalizeH="0" baseline="0" dirty="0">
                <a:ln>
                  <a:noFill/>
                </a:ln>
                <a:solidFill>
                  <a:schemeClr val="tx1"/>
                </a:solidFill>
                <a:effectLst/>
                <a:latin typeface="Arial" panose="020B0604020202020204" pitchFamily="34" charset="0"/>
              </a:rPr>
              <a:t>Payback Period Estimation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000" b="0" i="1" u="none" strike="noStrike" cap="none" normalizeH="0" baseline="0" dirty="0">
                <a:ln>
                  <a:noFill/>
                </a:ln>
                <a:solidFill>
                  <a:schemeClr val="tx1"/>
                </a:solidFill>
                <a:effectLst/>
                <a:latin typeface="Arial" panose="020B0604020202020204" pitchFamily="34" charset="0"/>
              </a:rPr>
              <a:t>Depends on machine size, usage hours/day, electricity rate, and part type.</a:t>
            </a:r>
            <a:endParaRPr kumimoji="0" lang="en-VN" altLang="en-VN" sz="2400" b="0" i="0" u="none" strike="noStrike" cap="none" normalizeH="0" baseline="0" dirty="0">
              <a:ln>
                <a:noFill/>
              </a:ln>
              <a:solidFill>
                <a:schemeClr val="tx1"/>
              </a:solidFill>
              <a:effectLst/>
              <a:latin typeface="Arial" panose="020B0604020202020204" pitchFamily="34" charset="0"/>
            </a:endParaRPr>
          </a:p>
        </p:txBody>
      </p:sp>
      <p:sp>
        <p:nvSpPr>
          <p:cNvPr id="8" name="Title 1">
            <a:extLst>
              <a:ext uri="{FF2B5EF4-FFF2-40B4-BE49-F238E27FC236}">
                <a16:creationId xmlns:a16="http://schemas.microsoft.com/office/drawing/2014/main" id="{DBBC5B0D-DE59-AE19-7278-636F161F351F}"/>
              </a:ext>
            </a:extLst>
          </p:cNvPr>
          <p:cNvSpPr>
            <a:spLocks noGrp="1"/>
          </p:cNvSpPr>
          <p:nvPr>
            <p:ph type="title"/>
          </p:nvPr>
        </p:nvSpPr>
        <p:spPr/>
        <p:txBody>
          <a:bodyPr>
            <a:normAutofit fontScale="90000"/>
          </a:bodyPr>
          <a:lstStyle/>
          <a:p>
            <a:r>
              <a:rPr lang="en-US" dirty="0">
                <a:solidFill>
                  <a:schemeClr val="accent4">
                    <a:lumMod val="50000"/>
                  </a:schemeClr>
                </a:solidFill>
                <a:latin typeface="+mj-lt"/>
              </a:rPr>
              <a:t>Cost – Effectiveness analyze Ex 3 (2)</a:t>
            </a:r>
            <a:endParaRPr lang="en-VN" dirty="0">
              <a:latin typeface="+mj-lt"/>
            </a:endParaRPr>
          </a:p>
        </p:txBody>
      </p:sp>
      <p:sp>
        <p:nvSpPr>
          <p:cNvPr id="10" name="TextBox 9">
            <a:extLst>
              <a:ext uri="{FF2B5EF4-FFF2-40B4-BE49-F238E27FC236}">
                <a16:creationId xmlns:a16="http://schemas.microsoft.com/office/drawing/2014/main" id="{376BC16F-65F7-BFB5-F161-A1A647233D13}"/>
              </a:ext>
            </a:extLst>
          </p:cNvPr>
          <p:cNvSpPr txBox="1"/>
          <p:nvPr/>
        </p:nvSpPr>
        <p:spPr>
          <a:xfrm>
            <a:off x="255307" y="1034655"/>
            <a:ext cx="4572000" cy="307777"/>
          </a:xfrm>
          <a:prstGeom prst="rect">
            <a:avLst/>
          </a:prstGeom>
          <a:noFill/>
        </p:spPr>
        <p:txBody>
          <a:bodyPr wrap="square">
            <a:spAutoFit/>
          </a:bodyPr>
          <a:lstStyle/>
          <a:p>
            <a:pPr marL="139700" indent="0">
              <a:buNone/>
            </a:pPr>
            <a:r>
              <a:rPr lang="en-US" sz="1400" b="1" dirty="0">
                <a:solidFill>
                  <a:schemeClr val="accent4">
                    <a:lumMod val="50000"/>
                  </a:schemeClr>
                </a:solidFill>
                <a:latin typeface="+mn-lt"/>
              </a:rPr>
              <a:t>Servo Motor-Based Injection Molding Machines</a:t>
            </a:r>
            <a:endParaRPr lang="en-VN" sz="1400" b="1" dirty="0">
              <a:solidFill>
                <a:schemeClr val="accent4">
                  <a:lumMod val="50000"/>
                </a:schemeClr>
              </a:solidFill>
              <a:latin typeface="+mn-lt"/>
            </a:endParaRPr>
          </a:p>
        </p:txBody>
      </p:sp>
    </p:spTree>
    <p:extLst>
      <p:ext uri="{BB962C8B-B14F-4D97-AF65-F5344CB8AC3E}">
        <p14:creationId xmlns:p14="http://schemas.microsoft.com/office/powerpoint/2010/main" val="4078534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B9916-525E-4923-3137-A3130187C9B6}"/>
              </a:ext>
            </a:extLst>
          </p:cNvPr>
          <p:cNvSpPr>
            <a:spLocks noGrp="1"/>
          </p:cNvSpPr>
          <p:nvPr>
            <p:ph type="title"/>
          </p:nvPr>
        </p:nvSpPr>
        <p:spPr/>
        <p:txBody>
          <a:bodyPr>
            <a:normAutofit fontScale="90000"/>
          </a:bodyPr>
          <a:lstStyle/>
          <a:p>
            <a:pPr algn="ctr"/>
            <a:r>
              <a:rPr lang="en-VN" dirty="0">
                <a:solidFill>
                  <a:srgbClr val="337177"/>
                </a:solidFill>
                <a:latin typeface="+mj-lt"/>
              </a:rPr>
              <a:t>CONTENT</a:t>
            </a:r>
          </a:p>
        </p:txBody>
      </p:sp>
      <p:sp>
        <p:nvSpPr>
          <p:cNvPr id="3" name="Content Placeholder 2">
            <a:extLst>
              <a:ext uri="{FF2B5EF4-FFF2-40B4-BE49-F238E27FC236}">
                <a16:creationId xmlns:a16="http://schemas.microsoft.com/office/drawing/2014/main" id="{90369E3C-D172-9DE2-243D-65FCF5DBD650}"/>
              </a:ext>
            </a:extLst>
          </p:cNvPr>
          <p:cNvSpPr>
            <a:spLocks noGrp="1"/>
          </p:cNvSpPr>
          <p:nvPr>
            <p:ph sz="half" idx="1"/>
          </p:nvPr>
        </p:nvSpPr>
        <p:spPr>
          <a:xfrm>
            <a:off x="323849" y="1491854"/>
            <a:ext cx="8229599" cy="3294459"/>
          </a:xfrm>
        </p:spPr>
        <p:txBody>
          <a:bodyPr>
            <a:normAutofit/>
          </a:bodyPr>
          <a:lstStyle/>
          <a:p>
            <a:pPr marL="654050" indent="-514350">
              <a:lnSpc>
                <a:spcPct val="150000"/>
              </a:lnSpc>
              <a:buClr>
                <a:srgbClr val="337177"/>
              </a:buClr>
              <a:buSzPct val="100000"/>
              <a:buFont typeface="+mj-lt"/>
              <a:buAutoNum type="romanUcPeriod"/>
            </a:pPr>
            <a:r>
              <a:rPr lang="en-US" sz="2000" b="1" dirty="0">
                <a:solidFill>
                  <a:schemeClr val="accent1">
                    <a:lumMod val="50000"/>
                  </a:schemeClr>
                </a:solidFill>
                <a:latin typeface="+mn-lt"/>
              </a:rPr>
              <a:t>Introduction of energy consumption in the plastics industry</a:t>
            </a:r>
          </a:p>
          <a:p>
            <a:pPr marL="654050" indent="-514350">
              <a:lnSpc>
                <a:spcPct val="150000"/>
              </a:lnSpc>
              <a:buClr>
                <a:srgbClr val="337177"/>
              </a:buClr>
              <a:buSzPct val="100000"/>
              <a:buFont typeface="+mj-lt"/>
              <a:buAutoNum type="romanUcPeriod"/>
            </a:pPr>
            <a:r>
              <a:rPr lang="en-US" sz="2000" b="1" dirty="0">
                <a:solidFill>
                  <a:schemeClr val="accent1">
                    <a:lumMod val="50000"/>
                  </a:schemeClr>
                </a:solidFill>
                <a:latin typeface="+mn-lt"/>
              </a:rPr>
              <a:t>EEMs in the plastics industry</a:t>
            </a:r>
            <a:endParaRPr lang="en-VN" sz="2000" b="1" dirty="0"/>
          </a:p>
        </p:txBody>
      </p:sp>
    </p:spTree>
    <p:extLst>
      <p:ext uri="{BB962C8B-B14F-4D97-AF65-F5344CB8AC3E}">
        <p14:creationId xmlns:p14="http://schemas.microsoft.com/office/powerpoint/2010/main" val="70532838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0BB933C-38C5-A4DE-F629-F35E30691A21}"/>
              </a:ext>
            </a:extLst>
          </p:cNvPr>
          <p:cNvGraphicFramePr>
            <a:graphicFrameLocks noGrp="1"/>
          </p:cNvGraphicFramePr>
          <p:nvPr/>
        </p:nvGraphicFramePr>
        <p:xfrm>
          <a:off x="580490" y="1928714"/>
          <a:ext cx="8229600" cy="2438400"/>
        </p:xfrm>
        <a:graphic>
          <a:graphicData uri="http://schemas.openxmlformats.org/drawingml/2006/table">
            <a:tbl>
              <a:tblPr/>
              <a:tblGrid>
                <a:gridCol w="4114800">
                  <a:extLst>
                    <a:ext uri="{9D8B030D-6E8A-4147-A177-3AD203B41FA5}">
                      <a16:colId xmlns:a16="http://schemas.microsoft.com/office/drawing/2014/main" val="3141240745"/>
                    </a:ext>
                  </a:extLst>
                </a:gridCol>
                <a:gridCol w="4114800">
                  <a:extLst>
                    <a:ext uri="{9D8B030D-6E8A-4147-A177-3AD203B41FA5}">
                      <a16:colId xmlns:a16="http://schemas.microsoft.com/office/drawing/2014/main" val="1880173232"/>
                    </a:ext>
                  </a:extLst>
                </a:gridCol>
              </a:tblGrid>
              <a:tr h="0">
                <a:tc>
                  <a:txBody>
                    <a:bodyPr/>
                    <a:lstStyle/>
                    <a:p>
                      <a:r>
                        <a:rPr lang="en-US" b="1" dirty="0"/>
                        <a:t>Criteria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Evaluation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81034369"/>
                  </a:ext>
                </a:extLst>
              </a:tr>
              <a:tr h="0">
                <a:tc>
                  <a:txBody>
                    <a:bodyPr/>
                    <a:lstStyle/>
                    <a:p>
                      <a:r>
                        <a:rPr lang="en-US" dirty="0"/>
                        <a:t>Initial investment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Moderate–High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31945"/>
                  </a:ext>
                </a:extLst>
              </a:tr>
              <a:tr h="0">
                <a:tc>
                  <a:txBody>
                    <a:bodyPr/>
                    <a:lstStyle/>
                    <a:p>
                      <a:r>
                        <a:rPr lang="en-US"/>
                        <a:t>Energy efficiency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High (30–60% reduction)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0209084"/>
                  </a:ext>
                </a:extLst>
              </a:tr>
              <a:tr h="0">
                <a:tc>
                  <a:txBody>
                    <a:bodyPr/>
                    <a:lstStyle/>
                    <a:p>
                      <a:r>
                        <a:rPr lang="en-US"/>
                        <a:t>Maintenance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Moderate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3132129"/>
                  </a:ext>
                </a:extLst>
              </a:tr>
              <a:tr h="0">
                <a:tc>
                  <a:txBody>
                    <a:bodyPr/>
                    <a:lstStyle/>
                    <a:p>
                      <a:r>
                        <a:rPr lang="en-US"/>
                        <a:t>Product consistency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High (less reject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3026339"/>
                  </a:ext>
                </a:extLst>
              </a:tr>
              <a:tr h="0">
                <a:tc>
                  <a:txBody>
                    <a:bodyPr/>
                    <a:lstStyle/>
                    <a:p>
                      <a:r>
                        <a:rPr lang="en-US"/>
                        <a:t>Environmental benefit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High (less noise, no oil, less heat)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9563727"/>
                  </a:ext>
                </a:extLst>
              </a:tr>
              <a:tr h="0">
                <a:tc>
                  <a:txBody>
                    <a:bodyPr/>
                    <a:lstStyle/>
                    <a:p>
                      <a:r>
                        <a:rPr lang="en-US"/>
                        <a:t>Payback period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Short–Moderate (1.5–3.5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9567182"/>
                  </a:ext>
                </a:extLst>
              </a:tr>
              <a:tr h="0">
                <a:tc>
                  <a:txBody>
                    <a:bodyPr/>
                    <a:lstStyle/>
                    <a:p>
                      <a:r>
                        <a:rPr lang="en-US"/>
                        <a:t>Overall cost-effectiveness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Very good</a:t>
                      </a:r>
                      <a:r>
                        <a:rPr lang="en-US" dirty="0"/>
                        <a:t>, especially for 2+ shift operations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03489619"/>
                  </a:ext>
                </a:extLst>
              </a:tr>
            </a:tbl>
          </a:graphicData>
        </a:graphic>
      </p:graphicFrame>
      <p:sp>
        <p:nvSpPr>
          <p:cNvPr id="5" name="Rectangle 1">
            <a:extLst>
              <a:ext uri="{FF2B5EF4-FFF2-40B4-BE49-F238E27FC236}">
                <a16:creationId xmlns:a16="http://schemas.microsoft.com/office/drawing/2014/main" id="{F4CC0BF1-F554-4C2A-32E4-A2DAD48648F0}"/>
              </a:ext>
            </a:extLst>
          </p:cNvPr>
          <p:cNvSpPr>
            <a:spLocks noChangeArrowheads="1"/>
          </p:cNvSpPr>
          <p:nvPr/>
        </p:nvSpPr>
        <p:spPr bwMode="auto">
          <a:xfrm>
            <a:off x="457200" y="1313161"/>
            <a:ext cx="2898550"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b="1" i="0" u="none" strike="noStrike" cap="none" normalizeH="0" baseline="0" dirty="0">
                <a:ln>
                  <a:noFill/>
                </a:ln>
                <a:solidFill>
                  <a:schemeClr val="tx1"/>
                </a:solidFill>
                <a:effectLst/>
                <a:latin typeface="Arial" panose="020B0604020202020204" pitchFamily="34" charset="0"/>
              </a:rPr>
              <a:t>Cost-Effectiveness Assessment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VN" altLang="en-VN" sz="2000" b="0" i="0" u="none" strike="noStrike" cap="none" normalizeH="0" baseline="0" dirty="0">
              <a:ln>
                <a:noFill/>
              </a:ln>
              <a:solidFill>
                <a:schemeClr val="tx1"/>
              </a:solidFill>
              <a:effectLst/>
              <a:latin typeface="Arial" panose="020B0604020202020204" pitchFamily="34" charset="0"/>
            </a:endParaRPr>
          </a:p>
        </p:txBody>
      </p:sp>
      <p:sp>
        <p:nvSpPr>
          <p:cNvPr id="6" name="Title 1">
            <a:extLst>
              <a:ext uri="{FF2B5EF4-FFF2-40B4-BE49-F238E27FC236}">
                <a16:creationId xmlns:a16="http://schemas.microsoft.com/office/drawing/2014/main" id="{0F12E288-ECE0-852D-BB38-E6713D41DFA9}"/>
              </a:ext>
            </a:extLst>
          </p:cNvPr>
          <p:cNvSpPr>
            <a:spLocks noGrp="1"/>
          </p:cNvSpPr>
          <p:nvPr>
            <p:ph type="title"/>
          </p:nvPr>
        </p:nvSpPr>
        <p:spPr/>
        <p:txBody>
          <a:bodyPr>
            <a:normAutofit fontScale="90000"/>
          </a:bodyPr>
          <a:lstStyle/>
          <a:p>
            <a:r>
              <a:rPr lang="en-US" dirty="0">
                <a:solidFill>
                  <a:schemeClr val="accent4">
                    <a:lumMod val="50000"/>
                  </a:schemeClr>
                </a:solidFill>
                <a:latin typeface="+mj-lt"/>
              </a:rPr>
              <a:t>Cost – Effectiveness analyze Ex 3 (2)</a:t>
            </a:r>
            <a:endParaRPr lang="en-VN" dirty="0">
              <a:latin typeface="+mj-lt"/>
            </a:endParaRPr>
          </a:p>
        </p:txBody>
      </p:sp>
      <p:sp>
        <p:nvSpPr>
          <p:cNvPr id="8" name="TextBox 7">
            <a:extLst>
              <a:ext uri="{FF2B5EF4-FFF2-40B4-BE49-F238E27FC236}">
                <a16:creationId xmlns:a16="http://schemas.microsoft.com/office/drawing/2014/main" id="{680C600D-CD0A-257C-1D4B-EC9652B6BF09}"/>
              </a:ext>
            </a:extLst>
          </p:cNvPr>
          <p:cNvSpPr txBox="1"/>
          <p:nvPr/>
        </p:nvSpPr>
        <p:spPr>
          <a:xfrm>
            <a:off x="292814" y="1005384"/>
            <a:ext cx="4572000" cy="307777"/>
          </a:xfrm>
          <a:prstGeom prst="rect">
            <a:avLst/>
          </a:prstGeom>
          <a:noFill/>
        </p:spPr>
        <p:txBody>
          <a:bodyPr wrap="square">
            <a:spAutoFit/>
          </a:bodyPr>
          <a:lstStyle/>
          <a:p>
            <a:pPr marL="139700" indent="0">
              <a:buNone/>
            </a:pPr>
            <a:r>
              <a:rPr lang="en-US" sz="1400" b="1" dirty="0">
                <a:solidFill>
                  <a:schemeClr val="accent4">
                    <a:lumMod val="50000"/>
                  </a:schemeClr>
                </a:solidFill>
                <a:latin typeface="+mn-lt"/>
              </a:rPr>
              <a:t>Servo Motor-Based Injection Molding Machines</a:t>
            </a:r>
            <a:endParaRPr lang="en-VN" sz="1400" b="1" dirty="0">
              <a:solidFill>
                <a:schemeClr val="accent4">
                  <a:lumMod val="50000"/>
                </a:schemeClr>
              </a:solidFill>
              <a:latin typeface="+mn-lt"/>
            </a:endParaRPr>
          </a:p>
        </p:txBody>
      </p:sp>
    </p:spTree>
    <p:extLst>
      <p:ext uri="{BB962C8B-B14F-4D97-AF65-F5344CB8AC3E}">
        <p14:creationId xmlns:p14="http://schemas.microsoft.com/office/powerpoint/2010/main" val="41158782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E0492-4766-20FE-EDC1-9481DCEFD807}"/>
              </a:ext>
            </a:extLst>
          </p:cNvPr>
          <p:cNvSpPr>
            <a:spLocks noGrp="1"/>
          </p:cNvSpPr>
          <p:nvPr>
            <p:ph type="title"/>
          </p:nvPr>
        </p:nvSpPr>
        <p:spPr>
          <a:xfrm>
            <a:off x="644011" y="343421"/>
            <a:ext cx="7855973" cy="371400"/>
          </a:xfrm>
          <a:noFill/>
          <a:ln>
            <a:noFill/>
          </a:ln>
        </p:spPr>
        <p:txBody>
          <a:bodyPr spcFirstLastPara="1" wrap="square" lIns="91425" tIns="91425" rIns="91425" bIns="91425" anchor="ctr" anchorCtr="0">
            <a:noAutofit/>
          </a:bodyPr>
          <a:lstStyle/>
          <a:p>
            <a:pPr algn="ctr"/>
            <a:r>
              <a:rPr lang="en-US" sz="2400" dirty="0">
                <a:solidFill>
                  <a:schemeClr val="accent1">
                    <a:lumMod val="50000"/>
                  </a:schemeClr>
                </a:solidFill>
                <a:latin typeface="+mn-lt"/>
              </a:rPr>
              <a:t>EEMs 6</a:t>
            </a:r>
            <a:r>
              <a:rPr lang="vi-VN" sz="2400" dirty="0">
                <a:solidFill>
                  <a:schemeClr val="accent1">
                    <a:lumMod val="50000"/>
                  </a:schemeClr>
                </a:solidFill>
                <a:latin typeface="+mn-lt"/>
              </a:rPr>
              <a:t> –</a:t>
            </a:r>
            <a:r>
              <a:rPr lang="en-US" sz="2400" dirty="0">
                <a:solidFill>
                  <a:schemeClr val="accent1">
                    <a:lumMod val="50000"/>
                  </a:schemeClr>
                </a:solidFill>
                <a:latin typeface="+mn-lt"/>
              </a:rPr>
              <a:t> Drying plastics with recirculating hot air</a:t>
            </a:r>
          </a:p>
        </p:txBody>
      </p:sp>
      <p:sp>
        <p:nvSpPr>
          <p:cNvPr id="3" name="Content Placeholder 2">
            <a:extLst>
              <a:ext uri="{FF2B5EF4-FFF2-40B4-BE49-F238E27FC236}">
                <a16:creationId xmlns:a16="http://schemas.microsoft.com/office/drawing/2014/main" id="{098C6AA3-7A7D-8523-CBD8-3EDEA8CBEDE7}"/>
              </a:ext>
            </a:extLst>
          </p:cNvPr>
          <p:cNvSpPr>
            <a:spLocks noGrp="1"/>
          </p:cNvSpPr>
          <p:nvPr>
            <p:ph idx="1"/>
          </p:nvPr>
        </p:nvSpPr>
        <p:spPr>
          <a:xfrm>
            <a:off x="443023" y="1095863"/>
            <a:ext cx="3890075" cy="3579600"/>
          </a:xfrm>
        </p:spPr>
        <p:txBody>
          <a:bodyPr>
            <a:normAutofit/>
          </a:bodyPr>
          <a:lstStyle/>
          <a:p>
            <a:pPr marL="139700" indent="0">
              <a:buNone/>
            </a:pPr>
            <a:r>
              <a:rPr lang="en-US" sz="1600">
                <a:latin typeface="+mn-lt"/>
                <a:ea typeface="Times New Roman" panose="02020603050405020304" pitchFamily="18" charset="0"/>
              </a:rPr>
              <a:t>A Dong Plastic Joint Stock Company (Ho Chi Minh City) </a:t>
            </a:r>
            <a:r>
              <a:rPr lang="vi-VN" sz="1600">
                <a:latin typeface="+mn-lt"/>
                <a:ea typeface="Times New Roman" panose="02020603050405020304" pitchFamily="18" charset="0"/>
              </a:rPr>
              <a:t>a</a:t>
            </a:r>
            <a:r>
              <a:rPr lang="en-US" sz="1600">
                <a:latin typeface="+mn-lt"/>
                <a:ea typeface="Times New Roman" panose="02020603050405020304" pitchFamily="18" charset="0"/>
              </a:rPr>
              <a:t>pplying plastic dryers with circulating hot air</a:t>
            </a:r>
            <a:r>
              <a:rPr lang="vi-VN" sz="1600" kern="0">
                <a:effectLst/>
                <a:latin typeface="+mn-lt"/>
                <a:ea typeface="Times New Roman" panose="02020603050405020304" pitchFamily="18" charset="0"/>
              </a:rPr>
              <a:t>. </a:t>
            </a:r>
            <a:endParaRPr lang="vi-VN" sz="1600" kern="0" dirty="0">
              <a:effectLst/>
              <a:latin typeface="+mn-lt"/>
              <a:ea typeface="Times New Roman" panose="02020603050405020304" pitchFamily="18" charset="0"/>
            </a:endParaRPr>
          </a:p>
          <a:p>
            <a:r>
              <a:rPr lang="vi-VN" sz="1600" b="1">
                <a:latin typeface="+mn-lt"/>
                <a:ea typeface="Times New Roman" panose="02020603050405020304" pitchFamily="18" charset="0"/>
              </a:rPr>
              <a:t>Energy efficiency</a:t>
            </a:r>
            <a:r>
              <a:rPr lang="vi-VN" sz="1600">
                <a:effectLst/>
                <a:latin typeface="+mn-lt"/>
                <a:ea typeface="Times New Roman" panose="02020603050405020304" pitchFamily="18" charset="0"/>
              </a:rPr>
              <a:t>: </a:t>
            </a:r>
            <a:r>
              <a:rPr lang="en-US" sz="1600">
                <a:latin typeface="+mn-lt"/>
                <a:ea typeface="Times New Roman" panose="02020603050405020304" pitchFamily="18" charset="0"/>
              </a:rPr>
              <a:t>Thanks to the reuse of hot air, the system minimizes the need for energy to heat new air, saving around 35% of energy consumption compared to traditional resistance dryers</a:t>
            </a:r>
            <a:r>
              <a:rPr lang="vi-VN" sz="1600">
                <a:effectLst/>
                <a:latin typeface="+mn-lt"/>
                <a:ea typeface="Times New Roman" panose="02020603050405020304" pitchFamily="18" charset="0"/>
              </a:rPr>
              <a:t>.</a:t>
            </a:r>
            <a:r>
              <a:rPr lang="vi-VN" sz="1600" dirty="0">
                <a:effectLst/>
                <a:latin typeface="+mn-lt"/>
                <a:ea typeface="Times New Roman" panose="02020603050405020304" pitchFamily="18" charset="0"/>
              </a:rPr>
              <a:t>​</a:t>
            </a:r>
            <a:endParaRPr lang="en-US" sz="1600" dirty="0">
              <a:effectLst/>
              <a:latin typeface="+mn-lt"/>
              <a:ea typeface="Times New Roman" panose="02020603050405020304" pitchFamily="18" charset="0"/>
            </a:endParaRPr>
          </a:p>
          <a:p>
            <a:r>
              <a:rPr lang="vi-VN" sz="1600" b="1">
                <a:latin typeface="+mn-lt"/>
                <a:ea typeface="Times New Roman" panose="02020603050405020304" pitchFamily="18" charset="0"/>
              </a:rPr>
              <a:t>High drying efficiency</a:t>
            </a:r>
            <a:r>
              <a:rPr lang="vi-VN" sz="1600">
                <a:effectLst/>
                <a:latin typeface="+mn-lt"/>
                <a:ea typeface="Times New Roman" panose="02020603050405020304" pitchFamily="18" charset="0"/>
              </a:rPr>
              <a:t>: </a:t>
            </a:r>
            <a:r>
              <a:rPr lang="en-US" sz="1600">
                <a:latin typeface="+mn-lt"/>
                <a:ea typeface="Times New Roman" panose="02020603050405020304" pitchFamily="18" charset="0"/>
              </a:rPr>
              <a:t>The temperature in the drying chamber is maintained sturdily, making the drying process fast and uniform</a:t>
            </a:r>
            <a:r>
              <a:rPr lang="vi-VN" sz="1600">
                <a:effectLst/>
                <a:latin typeface="+mn-lt"/>
                <a:ea typeface="Times New Roman" panose="02020603050405020304" pitchFamily="18" charset="0"/>
              </a:rPr>
              <a:t>.</a:t>
            </a:r>
            <a:endParaRPr lang="en-US" sz="1600" dirty="0">
              <a:effectLst/>
              <a:latin typeface="+mn-lt"/>
              <a:ea typeface="Times New Roman" panose="02020603050405020304" pitchFamily="18" charset="0"/>
            </a:endParaRPr>
          </a:p>
          <a:p>
            <a:pPr marL="139700" indent="0">
              <a:buNone/>
            </a:pPr>
            <a:endParaRPr lang="en-US" dirty="0">
              <a:latin typeface="+mn-lt"/>
            </a:endParaRPr>
          </a:p>
        </p:txBody>
      </p:sp>
      <p:grpSp>
        <p:nvGrpSpPr>
          <p:cNvPr id="15" name="Group 14">
            <a:extLst>
              <a:ext uri="{FF2B5EF4-FFF2-40B4-BE49-F238E27FC236}">
                <a16:creationId xmlns:a16="http://schemas.microsoft.com/office/drawing/2014/main" id="{5F32B523-8147-423B-9229-F6CC55E72F9F}"/>
              </a:ext>
            </a:extLst>
          </p:cNvPr>
          <p:cNvGrpSpPr/>
          <p:nvPr/>
        </p:nvGrpSpPr>
        <p:grpSpPr>
          <a:xfrm>
            <a:off x="4571998" y="1008675"/>
            <a:ext cx="4114800" cy="3579600"/>
            <a:chOff x="4463511" y="1129178"/>
            <a:chExt cx="4114800" cy="3579600"/>
          </a:xfrm>
          <a:solidFill>
            <a:srgbClr val="FBF3ED"/>
          </a:solidFill>
        </p:grpSpPr>
        <p:pic>
          <p:nvPicPr>
            <p:cNvPr id="4" name="Picture 3">
              <a:extLst>
                <a:ext uri="{FF2B5EF4-FFF2-40B4-BE49-F238E27FC236}">
                  <a16:creationId xmlns:a16="http://schemas.microsoft.com/office/drawing/2014/main" id="{B5A5962E-686D-4939-868A-DAC2C926B8F3}"/>
                </a:ext>
              </a:extLst>
            </p:cNvPr>
            <p:cNvPicPr>
              <a:picLocks noChangeAspect="1"/>
            </p:cNvPicPr>
            <p:nvPr/>
          </p:nvPicPr>
          <p:blipFill>
            <a:blip r:embed="rId2"/>
            <a:stretch>
              <a:fillRect/>
            </a:stretch>
          </p:blipFill>
          <p:spPr>
            <a:xfrm>
              <a:off x="4463511" y="1129178"/>
              <a:ext cx="4114800" cy="3579600"/>
            </a:xfrm>
            <a:prstGeom prst="rect">
              <a:avLst/>
            </a:prstGeom>
            <a:grpFill/>
          </p:spPr>
        </p:pic>
        <p:sp>
          <p:nvSpPr>
            <p:cNvPr id="6" name="Rectangle 5">
              <a:extLst>
                <a:ext uri="{FF2B5EF4-FFF2-40B4-BE49-F238E27FC236}">
                  <a16:creationId xmlns:a16="http://schemas.microsoft.com/office/drawing/2014/main" id="{A508F30C-D1BF-45BD-A2AF-5B3F99135CB6}"/>
                </a:ext>
              </a:extLst>
            </p:cNvPr>
            <p:cNvSpPr/>
            <p:nvPr/>
          </p:nvSpPr>
          <p:spPr>
            <a:xfrm>
              <a:off x="4545328" y="2726011"/>
              <a:ext cx="618852"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900">
                  <a:solidFill>
                    <a:schemeClr val="tx1"/>
                  </a:solidFill>
                </a:rPr>
                <a:t>Drying hopper</a:t>
              </a:r>
              <a:endParaRPr lang="en-US" sz="900">
                <a:solidFill>
                  <a:schemeClr val="tx1"/>
                </a:solidFill>
              </a:endParaRPr>
            </a:p>
          </p:txBody>
        </p:sp>
        <p:sp>
          <p:nvSpPr>
            <p:cNvPr id="7" name="Rectangle 6">
              <a:extLst>
                <a:ext uri="{FF2B5EF4-FFF2-40B4-BE49-F238E27FC236}">
                  <a16:creationId xmlns:a16="http://schemas.microsoft.com/office/drawing/2014/main" id="{FC84F0F0-9B37-4A9E-8676-ED5212AEF9FD}"/>
                </a:ext>
              </a:extLst>
            </p:cNvPr>
            <p:cNvSpPr/>
            <p:nvPr/>
          </p:nvSpPr>
          <p:spPr>
            <a:xfrm>
              <a:off x="6164578" y="2039342"/>
              <a:ext cx="895352" cy="2015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Recirculation filter</a:t>
              </a:r>
              <a:endParaRPr lang="en-US" sz="700">
                <a:solidFill>
                  <a:schemeClr val="tx1"/>
                </a:solidFill>
              </a:endParaRPr>
            </a:p>
          </p:txBody>
        </p:sp>
        <p:sp>
          <p:nvSpPr>
            <p:cNvPr id="8" name="Rectangle 7">
              <a:extLst>
                <a:ext uri="{FF2B5EF4-FFF2-40B4-BE49-F238E27FC236}">
                  <a16:creationId xmlns:a16="http://schemas.microsoft.com/office/drawing/2014/main" id="{F1B494D9-119D-4D3C-B954-52F3BBBDD8F8}"/>
                </a:ext>
              </a:extLst>
            </p:cNvPr>
            <p:cNvSpPr/>
            <p:nvPr/>
          </p:nvSpPr>
          <p:spPr>
            <a:xfrm>
              <a:off x="4463511" y="1793972"/>
              <a:ext cx="618852"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Ingredient </a:t>
              </a:r>
              <a:endParaRPr lang="en-US" sz="700">
                <a:solidFill>
                  <a:schemeClr val="tx1"/>
                </a:solidFill>
              </a:endParaRPr>
            </a:p>
          </p:txBody>
        </p:sp>
        <p:sp>
          <p:nvSpPr>
            <p:cNvPr id="9" name="Rectangle 8">
              <a:extLst>
                <a:ext uri="{FF2B5EF4-FFF2-40B4-BE49-F238E27FC236}">
                  <a16:creationId xmlns:a16="http://schemas.microsoft.com/office/drawing/2014/main" id="{58486160-B0E4-4387-B06D-C7F43ADC3848}"/>
                </a:ext>
              </a:extLst>
            </p:cNvPr>
            <p:cNvSpPr/>
            <p:nvPr/>
          </p:nvSpPr>
          <p:spPr>
            <a:xfrm>
              <a:off x="6774178" y="1167721"/>
              <a:ext cx="796292"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Plastic blowing machine</a:t>
              </a:r>
              <a:endParaRPr lang="en-US" sz="700">
                <a:solidFill>
                  <a:schemeClr val="tx1"/>
                </a:solidFill>
              </a:endParaRPr>
            </a:p>
          </p:txBody>
        </p:sp>
        <p:sp>
          <p:nvSpPr>
            <p:cNvPr id="10" name="Rectangle 9">
              <a:extLst>
                <a:ext uri="{FF2B5EF4-FFF2-40B4-BE49-F238E27FC236}">
                  <a16:creationId xmlns:a16="http://schemas.microsoft.com/office/drawing/2014/main" id="{41046120-02A6-465C-B323-9F4111973D48}"/>
                </a:ext>
              </a:extLst>
            </p:cNvPr>
            <p:cNvSpPr/>
            <p:nvPr/>
          </p:nvSpPr>
          <p:spPr>
            <a:xfrm>
              <a:off x="5766336" y="1129178"/>
              <a:ext cx="962123"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Filter with plastic blower</a:t>
              </a:r>
              <a:endParaRPr lang="en-US" sz="700">
                <a:solidFill>
                  <a:schemeClr val="tx1"/>
                </a:solidFill>
              </a:endParaRPr>
            </a:p>
          </p:txBody>
        </p:sp>
        <p:sp>
          <p:nvSpPr>
            <p:cNvPr id="11" name="Rectangle 10">
              <a:extLst>
                <a:ext uri="{FF2B5EF4-FFF2-40B4-BE49-F238E27FC236}">
                  <a16:creationId xmlns:a16="http://schemas.microsoft.com/office/drawing/2014/main" id="{A9E1D561-433D-408A-B930-BE18CC8BB626}"/>
                </a:ext>
              </a:extLst>
            </p:cNvPr>
            <p:cNvSpPr/>
            <p:nvPr/>
          </p:nvSpPr>
          <p:spPr>
            <a:xfrm>
              <a:off x="6724472" y="3073948"/>
              <a:ext cx="618852"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900">
                  <a:solidFill>
                    <a:schemeClr val="tx1"/>
                  </a:solidFill>
                </a:rPr>
                <a:t>Heater </a:t>
              </a:r>
              <a:endParaRPr lang="en-US" sz="900">
                <a:solidFill>
                  <a:schemeClr val="tx1"/>
                </a:solidFill>
              </a:endParaRPr>
            </a:p>
          </p:txBody>
        </p:sp>
        <p:sp>
          <p:nvSpPr>
            <p:cNvPr id="12" name="Rectangle 11">
              <a:extLst>
                <a:ext uri="{FF2B5EF4-FFF2-40B4-BE49-F238E27FC236}">
                  <a16:creationId xmlns:a16="http://schemas.microsoft.com/office/drawing/2014/main" id="{E65D2AE5-1577-42AB-9780-35B6EDBF5C9A}"/>
                </a:ext>
              </a:extLst>
            </p:cNvPr>
            <p:cNvSpPr/>
            <p:nvPr/>
          </p:nvSpPr>
          <p:spPr>
            <a:xfrm>
              <a:off x="7631252" y="3603538"/>
              <a:ext cx="880288"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Compressed air supply</a:t>
              </a:r>
              <a:endParaRPr lang="en-US" sz="600">
                <a:solidFill>
                  <a:schemeClr val="tx1"/>
                </a:solidFill>
              </a:endParaRPr>
            </a:p>
          </p:txBody>
        </p:sp>
        <p:sp>
          <p:nvSpPr>
            <p:cNvPr id="13" name="Rectangle 12">
              <a:extLst>
                <a:ext uri="{FF2B5EF4-FFF2-40B4-BE49-F238E27FC236}">
                  <a16:creationId xmlns:a16="http://schemas.microsoft.com/office/drawing/2014/main" id="{B44A3130-7A1D-49B8-9808-A9C14BE2E69E}"/>
                </a:ext>
              </a:extLst>
            </p:cNvPr>
            <p:cNvSpPr/>
            <p:nvPr/>
          </p:nvSpPr>
          <p:spPr>
            <a:xfrm>
              <a:off x="6941642" y="4441533"/>
              <a:ext cx="618852"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Coagulant filter</a:t>
              </a:r>
              <a:endParaRPr lang="en-US" sz="700">
                <a:solidFill>
                  <a:schemeClr val="tx1"/>
                </a:solidFill>
              </a:endParaRPr>
            </a:p>
          </p:txBody>
        </p:sp>
        <p:sp>
          <p:nvSpPr>
            <p:cNvPr id="14" name="Rectangle 13">
              <a:extLst>
                <a:ext uri="{FF2B5EF4-FFF2-40B4-BE49-F238E27FC236}">
                  <a16:creationId xmlns:a16="http://schemas.microsoft.com/office/drawing/2014/main" id="{D3FEBB1A-CC50-4187-B11F-4CFF9CE23DB1}"/>
                </a:ext>
              </a:extLst>
            </p:cNvPr>
            <p:cNvSpPr/>
            <p:nvPr/>
          </p:nvSpPr>
          <p:spPr>
            <a:xfrm>
              <a:off x="7690907" y="4432594"/>
              <a:ext cx="618852"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Dryer set no heating</a:t>
              </a:r>
              <a:endParaRPr lang="en-US" sz="700">
                <a:solidFill>
                  <a:schemeClr val="tx1"/>
                </a:solidFill>
              </a:endParaRPr>
            </a:p>
          </p:txBody>
        </p:sp>
      </p:grpSp>
    </p:spTree>
    <p:extLst>
      <p:ext uri="{BB962C8B-B14F-4D97-AF65-F5344CB8AC3E}">
        <p14:creationId xmlns:p14="http://schemas.microsoft.com/office/powerpoint/2010/main" val="222377151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9CC93-6AD0-168A-2169-3DBCF4749039}"/>
              </a:ext>
            </a:extLst>
          </p:cNvPr>
          <p:cNvSpPr>
            <a:spLocks noGrp="1"/>
          </p:cNvSpPr>
          <p:nvPr>
            <p:ph type="title"/>
          </p:nvPr>
        </p:nvSpPr>
        <p:spPr>
          <a:xfrm>
            <a:off x="274674" y="-8352"/>
            <a:ext cx="8594651" cy="735939"/>
          </a:xfrm>
          <a:noFill/>
          <a:ln>
            <a:noFill/>
          </a:ln>
        </p:spPr>
        <p:txBody>
          <a:bodyPr spcFirstLastPara="1" wrap="square" lIns="91425" tIns="91425" rIns="91425" bIns="91425" anchor="ctr" anchorCtr="0">
            <a:noAutofit/>
          </a:bodyPr>
          <a:lstStyle/>
          <a:p>
            <a:pPr algn="ctr"/>
            <a:r>
              <a:rPr lang="en-US" sz="2400" dirty="0">
                <a:solidFill>
                  <a:schemeClr val="accent1">
                    <a:lumMod val="50000"/>
                  </a:schemeClr>
                </a:solidFill>
                <a:latin typeface="+mn-lt"/>
              </a:rPr>
              <a:t>EEMs 7 – </a:t>
            </a:r>
            <a:br>
              <a:rPr lang="vi-VN" sz="2400" dirty="0">
                <a:solidFill>
                  <a:schemeClr val="accent1">
                    <a:lumMod val="50000"/>
                  </a:schemeClr>
                </a:solidFill>
                <a:latin typeface="+mn-lt"/>
              </a:rPr>
            </a:br>
            <a:r>
              <a:rPr lang="en-US" sz="2400" dirty="0">
                <a:solidFill>
                  <a:schemeClr val="accent1">
                    <a:lumMod val="50000"/>
                  </a:schemeClr>
                </a:solidFill>
                <a:latin typeface="+mn-lt"/>
              </a:rPr>
              <a:t>Consider the EE potential of the</a:t>
            </a:r>
            <a:r>
              <a:rPr lang="vi-VN" sz="2400" dirty="0">
                <a:solidFill>
                  <a:schemeClr val="accent1">
                    <a:lumMod val="50000"/>
                  </a:schemeClr>
                </a:solidFill>
                <a:latin typeface="+mn-lt"/>
              </a:rPr>
              <a:t> </a:t>
            </a:r>
            <a:r>
              <a:rPr lang="en-US" sz="2400" dirty="0">
                <a:solidFill>
                  <a:schemeClr val="accent1">
                    <a:lumMod val="50000"/>
                  </a:schemeClr>
                </a:solidFill>
                <a:latin typeface="+mn-lt"/>
              </a:rPr>
              <a:t>backend system</a:t>
            </a:r>
          </a:p>
        </p:txBody>
      </p:sp>
      <p:sp>
        <p:nvSpPr>
          <p:cNvPr id="3" name="Content Placeholder 2">
            <a:extLst>
              <a:ext uri="{FF2B5EF4-FFF2-40B4-BE49-F238E27FC236}">
                <a16:creationId xmlns:a16="http://schemas.microsoft.com/office/drawing/2014/main" id="{E50ADAF8-A628-0DB1-195B-7FF2AE8A36FC}"/>
              </a:ext>
            </a:extLst>
          </p:cNvPr>
          <p:cNvSpPr>
            <a:spLocks noGrp="1"/>
          </p:cNvSpPr>
          <p:nvPr>
            <p:ph idx="1"/>
          </p:nvPr>
        </p:nvSpPr>
        <p:spPr>
          <a:xfrm>
            <a:off x="457199" y="975266"/>
            <a:ext cx="8229600" cy="3579600"/>
          </a:xfrm>
        </p:spPr>
        <p:txBody>
          <a:bodyPr>
            <a:normAutofit/>
          </a:bodyPr>
          <a:lstStyle/>
          <a:p>
            <a:pPr>
              <a:buFont typeface="Wingdings" panose="05000000000000000000" pitchFamily="2" charset="2"/>
              <a:buChar char="Ø"/>
            </a:pPr>
            <a:r>
              <a:rPr lang="en-US" sz="1600">
                <a:latin typeface="+mn-lt"/>
              </a:rPr>
              <a:t>A factory in the plastics industry, depending on the type of product, always needs auxiliary equipment such as pneumatic systems, pump systems, fan systems, air conditioning systems, etc. Energy-saving solutions for auxiliary systems are needed. Some of the following solutions can be listed for backend systems</a:t>
            </a:r>
            <a:r>
              <a:rPr lang="vi-VN" sz="1600">
                <a:latin typeface="+mn-lt"/>
              </a:rPr>
              <a:t>.</a:t>
            </a:r>
            <a:endParaRPr lang="vi-VN" sz="1600" dirty="0">
              <a:latin typeface="+mn-lt"/>
            </a:endParaRPr>
          </a:p>
          <a:p>
            <a:pPr>
              <a:buFont typeface="Wingdings" panose="05000000000000000000" pitchFamily="2" charset="2"/>
              <a:buChar char="Ø"/>
            </a:pPr>
            <a:r>
              <a:rPr lang="vi-VN" sz="1600">
                <a:latin typeface="+mn-lt"/>
              </a:rPr>
              <a:t>With compressed air system. </a:t>
            </a:r>
            <a:endParaRPr lang="vi-VN" sz="1600" dirty="0">
              <a:latin typeface="+mn-lt"/>
            </a:endParaRPr>
          </a:p>
          <a:p>
            <a:pPr lvl="1"/>
            <a:r>
              <a:rPr lang="en-US" sz="1600">
                <a:latin typeface="+mn-lt"/>
              </a:rPr>
              <a:t>Leak control of pneumatic systems.
Ensure the lowest possible compressor inlet air temperature by keeping the compressor room ventilated and free from cooling air that leads to a hot compressor room.
Adopt inverter and control the air compressor in groups.
Optimum calibration for air dryers</a:t>
            </a:r>
            <a:r>
              <a:rPr lang="vi-VN" sz="1600">
                <a:latin typeface="+mn-lt"/>
              </a:rPr>
              <a:t>.</a:t>
            </a:r>
            <a:endParaRPr lang="vi-VN" sz="1600" dirty="0">
              <a:latin typeface="+mn-lt"/>
            </a:endParaRPr>
          </a:p>
          <a:p>
            <a:pPr>
              <a:buFont typeface="Wingdings" panose="05000000000000000000" pitchFamily="2" charset="2"/>
              <a:buChar char="Ø"/>
            </a:pPr>
            <a:r>
              <a:rPr lang="vi-VN" sz="1600">
                <a:latin typeface="+mn-lt"/>
              </a:rPr>
              <a:t>With pump system, fan. </a:t>
            </a:r>
            <a:endParaRPr lang="vi-VN" sz="1600" dirty="0">
              <a:latin typeface="+mn-lt"/>
            </a:endParaRPr>
          </a:p>
          <a:p>
            <a:pPr lvl="1"/>
            <a:r>
              <a:rPr lang="en-US" sz="1600">
                <a:latin typeface="+mn-lt"/>
              </a:rPr>
              <a:t>Consider controlling the flow of the pump and fan system with an inverter</a:t>
            </a:r>
            <a:r>
              <a:rPr lang="vi-VN" sz="1600">
                <a:latin typeface="+mn-lt"/>
              </a:rPr>
              <a:t>.</a:t>
            </a:r>
            <a:endParaRPr lang="vi-VN" sz="1600" dirty="0">
              <a:latin typeface="+mn-lt"/>
            </a:endParaRPr>
          </a:p>
          <a:p>
            <a:pPr lvl="1"/>
            <a:endParaRPr lang="en-US" sz="1600" dirty="0">
              <a:latin typeface="+mn-lt"/>
            </a:endParaRPr>
          </a:p>
        </p:txBody>
      </p:sp>
    </p:spTree>
    <p:extLst>
      <p:ext uri="{BB962C8B-B14F-4D97-AF65-F5344CB8AC3E}">
        <p14:creationId xmlns:p14="http://schemas.microsoft.com/office/powerpoint/2010/main" val="50228029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0B5B5-F526-EE51-A094-DB24F223CFE2}"/>
              </a:ext>
            </a:extLst>
          </p:cNvPr>
          <p:cNvSpPr>
            <a:spLocks noGrp="1"/>
          </p:cNvSpPr>
          <p:nvPr>
            <p:ph type="title"/>
          </p:nvPr>
        </p:nvSpPr>
        <p:spPr/>
        <p:txBody>
          <a:bodyPr>
            <a:normAutofit fontScale="90000"/>
          </a:bodyPr>
          <a:lstStyle/>
          <a:p>
            <a:r>
              <a:rPr lang="en-VN" dirty="0">
                <a:solidFill>
                  <a:schemeClr val="accent4">
                    <a:lumMod val="50000"/>
                  </a:schemeClr>
                </a:solidFill>
                <a:latin typeface="+mj-lt"/>
              </a:rPr>
              <a:t>Example 4 for EEMs 6,7</a:t>
            </a:r>
          </a:p>
        </p:txBody>
      </p:sp>
      <p:sp>
        <p:nvSpPr>
          <p:cNvPr id="3" name="Text Placeholder 2">
            <a:extLst>
              <a:ext uri="{FF2B5EF4-FFF2-40B4-BE49-F238E27FC236}">
                <a16:creationId xmlns:a16="http://schemas.microsoft.com/office/drawing/2014/main" id="{9A1A59B6-AAA6-286C-9F8B-020CA0C61489}"/>
              </a:ext>
            </a:extLst>
          </p:cNvPr>
          <p:cNvSpPr>
            <a:spLocks noGrp="1"/>
          </p:cNvSpPr>
          <p:nvPr>
            <p:ph type="body" idx="1"/>
          </p:nvPr>
        </p:nvSpPr>
        <p:spPr>
          <a:xfrm>
            <a:off x="457200" y="867806"/>
            <a:ext cx="8229600" cy="889075"/>
          </a:xfrm>
        </p:spPr>
        <p:txBody>
          <a:bodyPr>
            <a:noAutofit/>
          </a:bodyPr>
          <a:lstStyle/>
          <a:p>
            <a:pPr marL="139700" indent="0">
              <a:buNone/>
            </a:pPr>
            <a:r>
              <a:rPr lang="en-VN" dirty="0">
                <a:latin typeface="+mn-lt"/>
              </a:rPr>
              <a:t>A plastic factory in Vietnam </a:t>
            </a:r>
            <a:r>
              <a:rPr lang="en-US" dirty="0">
                <a:latin typeface="+mn-lt"/>
              </a:rPr>
              <a:t>apply </a:t>
            </a:r>
            <a:r>
              <a:rPr lang="en-US" b="1" dirty="0">
                <a:latin typeface="+mn-lt"/>
              </a:rPr>
              <a:t>energy management system </a:t>
            </a:r>
            <a:r>
              <a:rPr lang="en-US" dirty="0">
                <a:latin typeface="+mn-lt"/>
              </a:rPr>
              <a:t>in manufacturing, focusing on </a:t>
            </a:r>
            <a:r>
              <a:rPr lang="en-US" b="1" dirty="0">
                <a:latin typeface="+mn-lt"/>
              </a:rPr>
              <a:t>compressed air systems, motor control, waste heat recovery, and HVAC optimization</a:t>
            </a:r>
            <a:r>
              <a:rPr lang="en-US" dirty="0">
                <a:latin typeface="+mn-lt"/>
              </a:rPr>
              <a:t>. These illustrate how </a:t>
            </a:r>
            <a:r>
              <a:rPr lang="en-US" b="1" dirty="0">
                <a:latin typeface="+mn-lt"/>
              </a:rPr>
              <a:t>smart, often low-cost strategies</a:t>
            </a:r>
            <a:r>
              <a:rPr lang="en-US" dirty="0">
                <a:latin typeface="+mn-lt"/>
              </a:rPr>
              <a:t> can yield </a:t>
            </a:r>
            <a:r>
              <a:rPr lang="en-US" b="1" dirty="0">
                <a:latin typeface="+mn-lt"/>
              </a:rPr>
              <a:t>substantial energy and cost savings</a:t>
            </a:r>
            <a:r>
              <a:rPr lang="en-US" dirty="0">
                <a:latin typeface="+mn-lt"/>
              </a:rPr>
              <a:t>.</a:t>
            </a:r>
            <a:endParaRPr lang="en-VN" dirty="0">
              <a:latin typeface="+mn-lt"/>
            </a:endParaRPr>
          </a:p>
        </p:txBody>
      </p:sp>
      <p:graphicFrame>
        <p:nvGraphicFramePr>
          <p:cNvPr id="9" name="Table 8">
            <a:extLst>
              <a:ext uri="{FF2B5EF4-FFF2-40B4-BE49-F238E27FC236}">
                <a16:creationId xmlns:a16="http://schemas.microsoft.com/office/drawing/2014/main" id="{39FD2FED-B436-8F24-EDF2-A234F5A707CB}"/>
              </a:ext>
            </a:extLst>
          </p:cNvPr>
          <p:cNvGraphicFramePr>
            <a:graphicFrameLocks noGrp="1"/>
          </p:cNvGraphicFramePr>
          <p:nvPr/>
        </p:nvGraphicFramePr>
        <p:xfrm>
          <a:off x="601037" y="1756881"/>
          <a:ext cx="8229600" cy="2804160"/>
        </p:xfrm>
        <a:graphic>
          <a:graphicData uri="http://schemas.openxmlformats.org/drawingml/2006/table">
            <a:tbl>
              <a:tblPr/>
              <a:tblGrid>
                <a:gridCol w="1645920">
                  <a:extLst>
                    <a:ext uri="{9D8B030D-6E8A-4147-A177-3AD203B41FA5}">
                      <a16:colId xmlns:a16="http://schemas.microsoft.com/office/drawing/2014/main" val="2829349428"/>
                    </a:ext>
                  </a:extLst>
                </a:gridCol>
                <a:gridCol w="1645920">
                  <a:extLst>
                    <a:ext uri="{9D8B030D-6E8A-4147-A177-3AD203B41FA5}">
                      <a16:colId xmlns:a16="http://schemas.microsoft.com/office/drawing/2014/main" val="2946446150"/>
                    </a:ext>
                  </a:extLst>
                </a:gridCol>
                <a:gridCol w="1645920">
                  <a:extLst>
                    <a:ext uri="{9D8B030D-6E8A-4147-A177-3AD203B41FA5}">
                      <a16:colId xmlns:a16="http://schemas.microsoft.com/office/drawing/2014/main" val="3713057707"/>
                    </a:ext>
                  </a:extLst>
                </a:gridCol>
                <a:gridCol w="1645920">
                  <a:extLst>
                    <a:ext uri="{9D8B030D-6E8A-4147-A177-3AD203B41FA5}">
                      <a16:colId xmlns:a16="http://schemas.microsoft.com/office/drawing/2014/main" val="1017651442"/>
                    </a:ext>
                  </a:extLst>
                </a:gridCol>
                <a:gridCol w="1645920">
                  <a:extLst>
                    <a:ext uri="{9D8B030D-6E8A-4147-A177-3AD203B41FA5}">
                      <a16:colId xmlns:a16="http://schemas.microsoft.com/office/drawing/2014/main" val="2942511349"/>
                    </a:ext>
                  </a:extLst>
                </a:gridCol>
              </a:tblGrid>
              <a:tr h="0">
                <a:tc>
                  <a:txBody>
                    <a:bodyPr/>
                    <a:lstStyle/>
                    <a:p>
                      <a:r>
                        <a:rPr lang="en-US" b="1" dirty="0"/>
                        <a:t>Case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Investment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Annual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Payback Period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Cost-Effectiveness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2308207"/>
                  </a:ext>
                </a:extLst>
              </a:tr>
              <a:tr h="0">
                <a:tc>
                  <a:txBody>
                    <a:bodyPr/>
                    <a:lstStyle/>
                    <a:p>
                      <a:r>
                        <a:rPr lang="en-US"/>
                        <a:t>Compressed Air Leak Repair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Very 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&lt;6 months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9078368"/>
                  </a:ext>
                </a:extLst>
              </a:tr>
              <a:tr h="0">
                <a:tc>
                  <a:txBody>
                    <a:bodyPr/>
                    <a:lstStyle/>
                    <a:p>
                      <a:r>
                        <a:rPr lang="en-US"/>
                        <a:t>Air Compressor Optimization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27,000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8017901"/>
                  </a:ext>
                </a:extLst>
              </a:tr>
              <a:tr h="0">
                <a:tc>
                  <a:txBody>
                    <a:bodyPr/>
                    <a:lstStyle/>
                    <a:p>
                      <a:r>
                        <a:rPr lang="en-US"/>
                        <a:t>VFD on 30 kW Fan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8,000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13,100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9 months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5415277"/>
                  </a:ext>
                </a:extLst>
              </a:tr>
              <a:tr h="0">
                <a:tc>
                  <a:txBody>
                    <a:bodyPr/>
                    <a:lstStyle/>
                    <a:p>
                      <a:r>
                        <a:rPr lang="en-US"/>
                        <a:t>HVAC Optimization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Near-zero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Immediate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 (</a:t>
                      </a:r>
                      <a:r>
                        <a:rPr lang="en-US" dirty="0"/>
                        <a:t>Behavioral measure)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2252646"/>
                  </a:ext>
                </a:extLst>
              </a:tr>
            </a:tbl>
          </a:graphicData>
        </a:graphic>
      </p:graphicFrame>
    </p:spTree>
    <p:extLst>
      <p:ext uri="{BB962C8B-B14F-4D97-AF65-F5344CB8AC3E}">
        <p14:creationId xmlns:p14="http://schemas.microsoft.com/office/powerpoint/2010/main" val="22885026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1197935" y="181448"/>
            <a:ext cx="6581423" cy="649112"/>
          </a:xfrm>
        </p:spPr>
        <p:txBody>
          <a:bodyPr>
            <a:noAutofit/>
          </a:bodyPr>
          <a:lstStyle/>
          <a:p>
            <a:r>
              <a:rPr lang="en-US" dirty="0">
                <a:solidFill>
                  <a:schemeClr val="accent1">
                    <a:lumMod val="50000"/>
                  </a:schemeClr>
                </a:solidFill>
                <a:latin typeface="+mn-lt"/>
              </a:rPr>
              <a:t>EEMs 8 - Use renewable energy</a:t>
            </a:r>
            <a:endParaRPr lang="da-DK" dirty="0">
              <a:solidFill>
                <a:schemeClr val="accent1">
                  <a:lumMod val="50000"/>
                </a:schemeClr>
              </a:solidFill>
              <a:latin typeface="+mn-lt"/>
            </a:endParaRPr>
          </a:p>
        </p:txBody>
      </p:sp>
      <p:sp>
        <p:nvSpPr>
          <p:cNvPr id="6" name="Rectangle 66">
            <a:extLst>
              <a:ext uri="{FF2B5EF4-FFF2-40B4-BE49-F238E27FC236}">
                <a16:creationId xmlns:a16="http://schemas.microsoft.com/office/drawing/2014/main" id="{32C4D4BD-8C2F-0489-8C62-9AC78FCDB6B8}"/>
              </a:ext>
            </a:extLst>
          </p:cNvPr>
          <p:cNvSpPr>
            <a:spLocks noChangeArrowheads="1"/>
          </p:cNvSpPr>
          <p:nvPr/>
        </p:nvSpPr>
        <p:spPr bwMode="auto">
          <a:xfrm>
            <a:off x="0" y="74711"/>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atin typeface="+mn-lt"/>
            </a:endParaRPr>
          </a:p>
        </p:txBody>
      </p:sp>
      <p:sp>
        <p:nvSpPr>
          <p:cNvPr id="2" name="TextBox 1">
            <a:extLst>
              <a:ext uri="{FF2B5EF4-FFF2-40B4-BE49-F238E27FC236}">
                <a16:creationId xmlns:a16="http://schemas.microsoft.com/office/drawing/2014/main" id="{726CF919-411A-CB4C-E829-98F86022B61A}"/>
              </a:ext>
            </a:extLst>
          </p:cNvPr>
          <p:cNvSpPr txBox="1"/>
          <p:nvPr/>
        </p:nvSpPr>
        <p:spPr>
          <a:xfrm>
            <a:off x="450767" y="907425"/>
            <a:ext cx="4411856" cy="3834383"/>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800" b="1">
                <a:latin typeface="+mn-lt"/>
              </a:rPr>
              <a:t>Character:</a:t>
            </a:r>
            <a:r>
              <a:rPr lang="vi-VN" sz="1800" b="0" i="0" dirty="0">
                <a:solidFill>
                  <a:srgbClr val="000000"/>
                </a:solidFill>
                <a:effectLst/>
                <a:latin typeface="+mn-lt"/>
              </a:rPr>
              <a:t> </a:t>
            </a:r>
          </a:p>
          <a:p>
            <a:pPr fontAlgn="base">
              <a:lnSpc>
                <a:spcPts val="2475"/>
              </a:lnSpc>
            </a:pPr>
            <a:r>
              <a:rPr lang="en-US" sz="1800" b="0" i="0">
                <a:solidFill>
                  <a:srgbClr val="000000"/>
                </a:solidFill>
                <a:effectLst/>
                <a:latin typeface="+mn-lt"/>
              </a:rPr>
              <a:t>+ </a:t>
            </a:r>
            <a:r>
              <a:rPr lang="en-US" sz="1800">
                <a:latin typeface="+mn-lt"/>
              </a:rPr>
              <a:t>Manufacturing facilities often depend on grid electricity and fossil fuels</a:t>
            </a:r>
            <a:r>
              <a:rPr lang="vi-VN" sz="1800" b="0" i="0">
                <a:solidFill>
                  <a:srgbClr val="000000"/>
                </a:solidFill>
                <a:effectLst/>
                <a:latin typeface="+mn-lt"/>
              </a:rPr>
              <a:t>.</a:t>
            </a:r>
            <a:r>
              <a:rPr lang="vi-VN" sz="18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a:latin typeface="+mn-lt"/>
              </a:rPr>
              <a:t>Solution:</a:t>
            </a:r>
            <a:r>
              <a:rPr lang="vi-VN" sz="1800" b="0" i="0" dirty="0">
                <a:solidFill>
                  <a:srgbClr val="000000"/>
                </a:solidFill>
                <a:effectLst/>
                <a:latin typeface="+mn-lt"/>
              </a:rPr>
              <a:t> </a:t>
            </a:r>
          </a:p>
          <a:p>
            <a:pPr fontAlgn="base">
              <a:lnSpc>
                <a:spcPts val="2475"/>
              </a:lnSpc>
            </a:pPr>
            <a:r>
              <a:rPr lang="en-US" sz="1800" b="0" i="0">
                <a:solidFill>
                  <a:srgbClr val="000000"/>
                </a:solidFill>
                <a:effectLst/>
                <a:latin typeface="+mn-lt"/>
              </a:rPr>
              <a:t>+ </a:t>
            </a:r>
            <a:r>
              <a:rPr lang="en-US" sz="1800">
                <a:latin typeface="+mn-lt"/>
              </a:rPr>
              <a:t>Install solar power systems to reduce dependence on the grid. 
+ Application of biomass energy in heating</a:t>
            </a:r>
            <a:r>
              <a:rPr lang="vi-VN" sz="1800" b="0" i="0">
                <a:solidFill>
                  <a:srgbClr val="000000"/>
                </a:solidFill>
                <a:effectLst/>
                <a:latin typeface="+mn-lt"/>
              </a:rPr>
              <a:t>.</a:t>
            </a:r>
            <a:r>
              <a:rPr lang="vi-VN" sz="18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a:latin typeface="+mn-lt"/>
              </a:rPr>
              <a:t>Benefit:</a:t>
            </a:r>
            <a:r>
              <a:rPr lang="vi-VN" sz="1800" b="0" i="0" dirty="0">
                <a:solidFill>
                  <a:srgbClr val="000000"/>
                </a:solidFill>
                <a:effectLst/>
                <a:latin typeface="+mn-lt"/>
              </a:rPr>
              <a:t> </a:t>
            </a:r>
          </a:p>
          <a:p>
            <a:pPr fontAlgn="base">
              <a:lnSpc>
                <a:spcPts val="2475"/>
              </a:lnSpc>
            </a:pPr>
            <a:r>
              <a:rPr lang="en-US" sz="1800">
                <a:latin typeface="+mn-lt"/>
              </a:rPr>
              <a:t>+Reduce CO₂ emissions and long-term energy costs</a:t>
            </a:r>
            <a:r>
              <a:rPr lang="vi-VN" sz="1800" b="0" i="0">
                <a:solidFill>
                  <a:srgbClr val="000000"/>
                </a:solidFill>
                <a:effectLst/>
                <a:latin typeface="+mn-lt"/>
              </a:rPr>
              <a:t>.</a:t>
            </a:r>
            <a:r>
              <a:rPr lang="vi-VN" sz="1800" b="0" i="0" dirty="0">
                <a:solidFill>
                  <a:srgbClr val="000000"/>
                </a:solidFill>
                <a:effectLst/>
                <a:latin typeface="+mn-lt"/>
              </a:rPr>
              <a:t> </a:t>
            </a:r>
          </a:p>
          <a:p>
            <a:endParaRPr lang="vi-VN" dirty="0">
              <a:latin typeface="+mn-lt"/>
            </a:endParaRPr>
          </a:p>
        </p:txBody>
      </p:sp>
      <p:pic>
        <p:nvPicPr>
          <p:cNvPr id="4" name="Picture 2" descr="Hơn 172.200 Năng Lượng Tái Tạo Hình Minh Họa ảnh, hình chụp &amp; hình ảnh trả  phí bản quyền một lần sẵn có - iStock">
            <a:extLst>
              <a:ext uri="{FF2B5EF4-FFF2-40B4-BE49-F238E27FC236}">
                <a16:creationId xmlns:a16="http://schemas.microsoft.com/office/drawing/2014/main" id="{36D03A8D-26EE-8005-00EC-0FACC578FE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6418" y="1061155"/>
            <a:ext cx="3982631" cy="3680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19869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DB069-0A9B-821E-FCE8-36A74A6BC775}"/>
              </a:ext>
            </a:extLst>
          </p:cNvPr>
          <p:cNvSpPr>
            <a:spLocks noGrp="1"/>
          </p:cNvSpPr>
          <p:nvPr>
            <p:ph type="title"/>
          </p:nvPr>
        </p:nvSpPr>
        <p:spPr/>
        <p:txBody>
          <a:bodyPr>
            <a:normAutofit fontScale="90000"/>
          </a:bodyPr>
          <a:lstStyle/>
          <a:p>
            <a:r>
              <a:rPr lang="en-VN" dirty="0">
                <a:solidFill>
                  <a:schemeClr val="accent4">
                    <a:lumMod val="50000"/>
                  </a:schemeClr>
                </a:solidFill>
                <a:latin typeface="+mj-lt"/>
              </a:rPr>
              <a:t>Example 5 (1) </a:t>
            </a:r>
          </a:p>
        </p:txBody>
      </p:sp>
      <p:sp>
        <p:nvSpPr>
          <p:cNvPr id="5" name="TextBox 4">
            <a:extLst>
              <a:ext uri="{FF2B5EF4-FFF2-40B4-BE49-F238E27FC236}">
                <a16:creationId xmlns:a16="http://schemas.microsoft.com/office/drawing/2014/main" id="{C94B45B9-59EF-AB8B-0116-7C6AC58D4223}"/>
              </a:ext>
            </a:extLst>
          </p:cNvPr>
          <p:cNvSpPr txBox="1"/>
          <p:nvPr/>
        </p:nvSpPr>
        <p:spPr>
          <a:xfrm>
            <a:off x="354458" y="1122620"/>
            <a:ext cx="8229600" cy="3012556"/>
          </a:xfrm>
          <a:prstGeom prst="rect">
            <a:avLst/>
          </a:prstGeom>
          <a:noFill/>
        </p:spPr>
        <p:txBody>
          <a:bodyPr wrap="square">
            <a:spAutoFit/>
          </a:bodyPr>
          <a:lstStyle/>
          <a:p>
            <a:pPr>
              <a:lnSpc>
                <a:spcPct val="150000"/>
              </a:lnSpc>
            </a:pPr>
            <a:r>
              <a:rPr lang="vi-VN" sz="1600" b="1" dirty="0">
                <a:solidFill>
                  <a:schemeClr val="accent4">
                    <a:lumMod val="50000"/>
                  </a:schemeClr>
                </a:solidFill>
                <a:hlinkClick r:id="rId2">
                  <a:extLst>
                    <a:ext uri="{A12FA001-AC4F-418D-AE19-62706E023703}">
                      <ahyp:hlinkClr xmlns:ahyp="http://schemas.microsoft.com/office/drawing/2018/hyperlinkcolor" val="tx"/>
                    </a:ext>
                  </a:extLst>
                </a:hlinkClick>
              </a:rPr>
              <a:t>Case Study: Duy Tân Plastics – Rooftop Solar (2.17 MWp)</a:t>
            </a:r>
            <a:endParaRPr lang="vi-VN" sz="1600" b="1" dirty="0">
              <a:solidFill>
                <a:schemeClr val="accent4">
                  <a:lumMod val="50000"/>
                </a:schemeClr>
              </a:solidFill>
            </a:endParaRPr>
          </a:p>
          <a:p>
            <a:pPr>
              <a:lnSpc>
                <a:spcPct val="150000"/>
              </a:lnSpc>
            </a:pPr>
            <a:r>
              <a:rPr lang="vi-VN" b="1" dirty="0"/>
              <a:t>a. Background</a:t>
            </a:r>
          </a:p>
          <a:p>
            <a:pPr marL="285750" indent="-285750">
              <a:lnSpc>
                <a:spcPct val="150000"/>
              </a:lnSpc>
              <a:buFont typeface="Arial" panose="020B0604020202020204" pitchFamily="34" charset="0"/>
              <a:buChar char="•"/>
            </a:pPr>
            <a:r>
              <a:rPr lang="vi-VN" dirty="0"/>
              <a:t>Duy Tân installed </a:t>
            </a:r>
            <a:r>
              <a:rPr lang="vi-VN" b="1" dirty="0"/>
              <a:t>2.17 MWp</a:t>
            </a:r>
            <a:r>
              <a:rPr lang="vi-VN" dirty="0"/>
              <a:t> rooftop PV at its Binh Dương plant under a </a:t>
            </a:r>
            <a:r>
              <a:rPr lang="vi-VN" b="1" dirty="0"/>
              <a:t>Power Purchase Agreement (PPA)</a:t>
            </a:r>
            <a:r>
              <a:rPr lang="vi-VN" dirty="0"/>
              <a:t>, with BayWa r.e. and Vu Phong Energy.</a:t>
            </a:r>
          </a:p>
          <a:p>
            <a:pPr marL="285750" indent="-285750">
              <a:lnSpc>
                <a:spcPct val="150000"/>
              </a:lnSpc>
              <a:buFont typeface="Arial" panose="020B0604020202020204" pitchFamily="34" charset="0"/>
              <a:buChar char="•"/>
            </a:pPr>
            <a:r>
              <a:rPr lang="vi-VN" dirty="0"/>
              <a:t>System includes 3,289 panels and inverters.</a:t>
            </a:r>
          </a:p>
          <a:p>
            <a:pPr>
              <a:lnSpc>
                <a:spcPct val="150000"/>
              </a:lnSpc>
            </a:pPr>
            <a:r>
              <a:rPr lang="vi-VN" b="1" dirty="0"/>
              <a:t>b. Performance &amp; Impact</a:t>
            </a:r>
          </a:p>
          <a:p>
            <a:pPr marL="285750" indent="-285750">
              <a:lnSpc>
                <a:spcPct val="150000"/>
              </a:lnSpc>
              <a:buFont typeface="Arial" panose="020B0604020202020204" pitchFamily="34" charset="0"/>
              <a:buChar char="•"/>
            </a:pPr>
            <a:r>
              <a:rPr lang="vi-VN" dirty="0"/>
              <a:t>Generates over </a:t>
            </a:r>
            <a:r>
              <a:rPr lang="vi-VN" b="1" dirty="0"/>
              <a:t>3 million kWh/year</a:t>
            </a:r>
            <a:r>
              <a:rPr lang="vi-VN" dirty="0"/>
              <a:t> and removes ~</a:t>
            </a:r>
            <a:r>
              <a:rPr lang="vi-VN" b="1" dirty="0"/>
              <a:t>2,000 tCO₂ annually</a:t>
            </a:r>
            <a:endParaRPr lang="vi-VN" dirty="0"/>
          </a:p>
          <a:p>
            <a:pPr marL="285750" indent="-285750">
              <a:lnSpc>
                <a:spcPct val="150000"/>
              </a:lnSpc>
              <a:buFont typeface="Arial" panose="020B0604020202020204" pitchFamily="34" charset="0"/>
              <a:buChar char="•"/>
            </a:pPr>
            <a:r>
              <a:rPr lang="vi-VN" dirty="0"/>
              <a:t>Further, Duy Tân’s Long An facility has a </a:t>
            </a:r>
            <a:r>
              <a:rPr lang="vi-VN" b="1" dirty="0"/>
              <a:t>9.93 MWp</a:t>
            </a:r>
            <a:r>
              <a:rPr lang="vi-VN" dirty="0"/>
              <a:t> rooftop system producing 13 million kWh/year—cutting CO₂ by ~8,740 t and saving up to </a:t>
            </a:r>
            <a:r>
              <a:rPr lang="vi-VN" b="1" dirty="0"/>
              <a:t>VND 5.3 billion/year (~USD 225,000)</a:t>
            </a:r>
            <a:endParaRPr lang="vi-VN" dirty="0"/>
          </a:p>
        </p:txBody>
      </p:sp>
    </p:spTree>
    <p:extLst>
      <p:ext uri="{BB962C8B-B14F-4D97-AF65-F5344CB8AC3E}">
        <p14:creationId xmlns:p14="http://schemas.microsoft.com/office/powerpoint/2010/main" val="14647519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653B1DE-2FD9-9975-A265-BCA550CE11B4}"/>
              </a:ext>
            </a:extLst>
          </p:cNvPr>
          <p:cNvSpPr>
            <a:spLocks noGrp="1"/>
          </p:cNvSpPr>
          <p:nvPr>
            <p:ph type="title"/>
          </p:nvPr>
        </p:nvSpPr>
        <p:spPr>
          <a:xfrm>
            <a:off x="457200" y="411475"/>
            <a:ext cx="8229600" cy="371400"/>
          </a:xfrm>
        </p:spPr>
        <p:txBody>
          <a:bodyPr>
            <a:normAutofit fontScale="90000"/>
          </a:bodyPr>
          <a:lstStyle/>
          <a:p>
            <a:r>
              <a:rPr lang="en-VN" dirty="0">
                <a:solidFill>
                  <a:schemeClr val="accent4">
                    <a:lumMod val="50000"/>
                  </a:schemeClr>
                </a:solidFill>
                <a:latin typeface="+mj-lt"/>
              </a:rPr>
              <a:t>Example 5 (2) </a:t>
            </a:r>
          </a:p>
        </p:txBody>
      </p:sp>
      <p:graphicFrame>
        <p:nvGraphicFramePr>
          <p:cNvPr id="5" name="Table 4">
            <a:extLst>
              <a:ext uri="{FF2B5EF4-FFF2-40B4-BE49-F238E27FC236}">
                <a16:creationId xmlns:a16="http://schemas.microsoft.com/office/drawing/2014/main" id="{9E0316CE-9EC2-75F9-58E5-BAAA92F40391}"/>
              </a:ext>
            </a:extLst>
          </p:cNvPr>
          <p:cNvGraphicFramePr>
            <a:graphicFrameLocks noGrp="1"/>
          </p:cNvGraphicFramePr>
          <p:nvPr/>
        </p:nvGraphicFramePr>
        <p:xfrm>
          <a:off x="585627" y="1480803"/>
          <a:ext cx="7459038" cy="2560320"/>
        </p:xfrm>
        <a:graphic>
          <a:graphicData uri="http://schemas.openxmlformats.org/drawingml/2006/table">
            <a:tbl>
              <a:tblPr/>
              <a:tblGrid>
                <a:gridCol w="3729519">
                  <a:extLst>
                    <a:ext uri="{9D8B030D-6E8A-4147-A177-3AD203B41FA5}">
                      <a16:colId xmlns:a16="http://schemas.microsoft.com/office/drawing/2014/main" val="2504663632"/>
                    </a:ext>
                  </a:extLst>
                </a:gridCol>
                <a:gridCol w="3729519">
                  <a:extLst>
                    <a:ext uri="{9D8B030D-6E8A-4147-A177-3AD203B41FA5}">
                      <a16:colId xmlns:a16="http://schemas.microsoft.com/office/drawing/2014/main" val="1724274718"/>
                    </a:ext>
                  </a:extLst>
                </a:gridCol>
              </a:tblGrid>
              <a:tr h="0">
                <a:tc>
                  <a:txBody>
                    <a:bodyPr/>
                    <a:lstStyle/>
                    <a:p>
                      <a:r>
                        <a:rPr lang="en-US" b="1" dirty="0"/>
                        <a:t>Factor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Duy Tân Plastics (2.17 MWp)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0616631"/>
                  </a:ext>
                </a:extLst>
              </a:tr>
              <a:tr h="0">
                <a:tc>
                  <a:txBody>
                    <a:bodyPr/>
                    <a:lstStyle/>
                    <a:p>
                      <a:r>
                        <a:rPr lang="en-US"/>
                        <a:t>Installed capacity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2,170 kWp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6346533"/>
                  </a:ext>
                </a:extLst>
              </a:tr>
              <a:tr h="0">
                <a:tc>
                  <a:txBody>
                    <a:bodyPr/>
                    <a:lstStyle/>
                    <a:p>
                      <a:r>
                        <a:rPr lang="en-US" dirty="0"/>
                        <a:t>Annual generation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~3,000 MWh/year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4311749"/>
                  </a:ext>
                </a:extLst>
              </a:tr>
              <a:tr h="0">
                <a:tc>
                  <a:txBody>
                    <a:bodyPr/>
                    <a:lstStyle/>
                    <a:p>
                      <a:r>
                        <a:rPr lang="en-US"/>
                        <a:t>Reduction in electricity costs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~25% (2.17/9.93 MW = ~22% of Long 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1666665"/>
                  </a:ext>
                </a:extLst>
              </a:tr>
              <a:tr h="0">
                <a:tc>
                  <a:txBody>
                    <a:bodyPr/>
                    <a:lstStyle/>
                    <a:p>
                      <a:r>
                        <a:rPr lang="en-US"/>
                        <a:t>CO₂ avoided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~2,000 tons/year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1200379"/>
                  </a:ext>
                </a:extLst>
              </a:tr>
              <a:tr h="0">
                <a:tc>
                  <a:txBody>
                    <a:bodyPr/>
                    <a:lstStyle/>
                    <a:p>
                      <a:r>
                        <a:rPr lang="en-US"/>
                        <a:t>Investment model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PPA- zero CAPEX (</a:t>
                      </a:r>
                      <a:r>
                        <a:rPr lang="en-US" sz="1400" b="0" i="0" u="none" strike="noStrike" cap="none" dirty="0">
                          <a:solidFill>
                            <a:schemeClr val="tx1"/>
                          </a:solidFill>
                          <a:effectLst/>
                          <a:latin typeface="+mn-lt"/>
                          <a:ea typeface="+mn-ea"/>
                          <a:cs typeface="+mn-cs"/>
                          <a:sym typeface="Arial"/>
                        </a:rPr>
                        <a:t>Capital Expenditures)</a:t>
                      </a:r>
                      <a:r>
                        <a:rPr lang="en-US" dirty="0"/>
                        <a:t> for Duy Tân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1490991"/>
                  </a:ext>
                </a:extLst>
              </a:tr>
              <a:tr h="0">
                <a:tc>
                  <a:txBody>
                    <a:bodyPr/>
                    <a:lstStyle/>
                    <a:p>
                      <a:r>
                        <a:rPr lang="en-US"/>
                        <a:t>Payback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Immediate OPEX (</a:t>
                      </a:r>
                      <a:r>
                        <a:rPr lang="en-US" sz="1400" b="0" i="0" u="none" strike="noStrike" cap="none" dirty="0">
                          <a:solidFill>
                            <a:schemeClr val="tx1"/>
                          </a:solidFill>
                          <a:effectLst/>
                          <a:latin typeface="+mn-lt"/>
                          <a:ea typeface="+mn-ea"/>
                          <a:cs typeface="+mn-cs"/>
                          <a:sym typeface="Arial"/>
                        </a:rPr>
                        <a:t>Operating Expenses)</a:t>
                      </a:r>
                      <a:r>
                        <a:rPr lang="en-US" dirty="0"/>
                        <a:t> savings via PPA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57929312"/>
                  </a:ext>
                </a:extLst>
              </a:tr>
            </a:tbl>
          </a:graphicData>
        </a:graphic>
      </p:graphicFrame>
      <p:sp>
        <p:nvSpPr>
          <p:cNvPr id="6" name="Rectangle 1">
            <a:extLst>
              <a:ext uri="{FF2B5EF4-FFF2-40B4-BE49-F238E27FC236}">
                <a16:creationId xmlns:a16="http://schemas.microsoft.com/office/drawing/2014/main" id="{B74A5485-83D8-3C07-2802-1929DA7E4A1B}"/>
              </a:ext>
            </a:extLst>
          </p:cNvPr>
          <p:cNvSpPr>
            <a:spLocks noChangeArrowheads="1"/>
          </p:cNvSpPr>
          <p:nvPr/>
        </p:nvSpPr>
        <p:spPr bwMode="auto">
          <a:xfrm>
            <a:off x="457200" y="962562"/>
            <a:ext cx="569739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600" b="1" i="0" u="none" strike="noStrike" cap="none" normalizeH="0" baseline="0" dirty="0">
                <a:ln>
                  <a:noFill/>
                </a:ln>
                <a:solidFill>
                  <a:schemeClr val="accent4">
                    <a:lumMod val="50000"/>
                  </a:schemeClr>
                </a:solidFill>
                <a:effectLst/>
                <a:latin typeface="Arial" panose="020B0604020202020204" pitchFamily="34" charset="0"/>
              </a:rPr>
              <a:t>Economic Analysis (Typical for Solar in Plastic Industry)</a:t>
            </a:r>
          </a:p>
        </p:txBody>
      </p:sp>
      <p:sp>
        <p:nvSpPr>
          <p:cNvPr id="8" name="TextBox 7">
            <a:extLst>
              <a:ext uri="{FF2B5EF4-FFF2-40B4-BE49-F238E27FC236}">
                <a16:creationId xmlns:a16="http://schemas.microsoft.com/office/drawing/2014/main" id="{60C6B7E6-01B9-AAE6-DDBA-E1C2CE25A90F}"/>
              </a:ext>
            </a:extLst>
          </p:cNvPr>
          <p:cNvSpPr txBox="1"/>
          <p:nvPr/>
        </p:nvSpPr>
        <p:spPr>
          <a:xfrm>
            <a:off x="385280" y="4180938"/>
            <a:ext cx="8373439" cy="52322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VN" altLang="en-VN" sz="1400" b="1" i="0" u="none" strike="noStrike" cap="none" normalizeH="0" baseline="0" dirty="0">
                <a:ln>
                  <a:noFill/>
                </a:ln>
                <a:solidFill>
                  <a:schemeClr val="tx1"/>
                </a:solidFill>
                <a:effectLst/>
                <a:latin typeface="Arial" panose="020B0604020202020204" pitchFamily="34" charset="0"/>
              </a:rPr>
              <a:t>Duy Tân</a:t>
            </a:r>
            <a:r>
              <a:rPr kumimoji="0" lang="en-VN" altLang="en-VN" sz="1400" b="0" i="0" u="none" strike="noStrike" cap="none" normalizeH="0" baseline="0" dirty="0">
                <a:ln>
                  <a:noFill/>
                </a:ln>
                <a:solidFill>
                  <a:schemeClr val="tx1"/>
                </a:solidFill>
                <a:effectLst/>
                <a:latin typeface="Arial" panose="020B0604020202020204" pitchFamily="34" charset="0"/>
              </a:rPr>
              <a:t>: Under PPA, no upfront cost; savings start </a:t>
            </a:r>
            <a:r>
              <a:rPr kumimoji="0" lang="en-VN" altLang="en-VN" sz="1400" b="1" i="0" u="none" strike="noStrike" cap="none" normalizeH="0" baseline="0" dirty="0">
                <a:ln>
                  <a:noFill/>
                </a:ln>
                <a:solidFill>
                  <a:schemeClr val="tx1"/>
                </a:solidFill>
                <a:effectLst/>
                <a:latin typeface="Arial" panose="020B0604020202020204" pitchFamily="34" charset="0"/>
              </a:rPr>
              <a:t>immediately</a:t>
            </a:r>
            <a:r>
              <a:rPr kumimoji="0" lang="en-VN" altLang="en-VN" sz="1400" b="0" i="0" u="none" strike="noStrike" cap="none" normalizeH="0" baseline="0" dirty="0">
                <a:ln>
                  <a:noFill/>
                </a:ln>
                <a:solidFill>
                  <a:schemeClr val="tx1"/>
                </a:solidFill>
                <a:effectLst/>
                <a:latin typeface="Arial" panose="020B0604020202020204" pitchFamily="34" charset="0"/>
              </a:rPr>
              <a:t>, contract guarantees stable, lower-cost power.</a:t>
            </a:r>
          </a:p>
        </p:txBody>
      </p:sp>
    </p:spTree>
    <p:extLst>
      <p:ext uri="{BB962C8B-B14F-4D97-AF65-F5344CB8AC3E}">
        <p14:creationId xmlns:p14="http://schemas.microsoft.com/office/powerpoint/2010/main" val="38566246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7B00164B-8F04-FA73-52FB-D62CE96007A3}"/>
              </a:ext>
            </a:extLst>
          </p:cNvPr>
          <p:cNvSpPr>
            <a:spLocks noGrp="1"/>
          </p:cNvSpPr>
          <p:nvPr>
            <p:ph type="title"/>
          </p:nvPr>
        </p:nvSpPr>
        <p:spPr>
          <a:xfrm>
            <a:off x="550606" y="238867"/>
            <a:ext cx="7356867" cy="530578"/>
          </a:xfrm>
        </p:spPr>
        <p:txBody>
          <a:bodyPr>
            <a:noAutofit/>
          </a:bodyPr>
          <a:lstStyle/>
          <a:p>
            <a:r>
              <a:rPr lang="en-US" dirty="0">
                <a:solidFill>
                  <a:schemeClr val="accent1">
                    <a:lumMod val="50000"/>
                  </a:schemeClr>
                </a:solidFill>
                <a:latin typeface="+mn-lt"/>
              </a:rPr>
              <a:t>EEMs</a:t>
            </a:r>
            <a:r>
              <a:rPr lang="vi-VN" dirty="0">
                <a:solidFill>
                  <a:schemeClr val="accent1">
                    <a:lumMod val="50000"/>
                  </a:schemeClr>
                </a:solidFill>
                <a:latin typeface="+mn-lt"/>
              </a:rPr>
              <a:t> 9 - Improve energy management</a:t>
            </a:r>
            <a:endParaRPr lang="da-DK" dirty="0">
              <a:solidFill>
                <a:schemeClr val="accent1">
                  <a:lumMod val="50000"/>
                </a:schemeClr>
              </a:solidFill>
              <a:latin typeface="+mn-lt"/>
            </a:endParaRPr>
          </a:p>
        </p:txBody>
      </p:sp>
      <p:sp>
        <p:nvSpPr>
          <p:cNvPr id="2" name="TextBox 1">
            <a:extLst>
              <a:ext uri="{FF2B5EF4-FFF2-40B4-BE49-F238E27FC236}">
                <a16:creationId xmlns:a16="http://schemas.microsoft.com/office/drawing/2014/main" id="{AA67111D-0590-9D1C-6AA4-9817C63C3B44}"/>
              </a:ext>
            </a:extLst>
          </p:cNvPr>
          <p:cNvSpPr txBox="1"/>
          <p:nvPr/>
        </p:nvSpPr>
        <p:spPr>
          <a:xfrm>
            <a:off x="481223" y="937976"/>
            <a:ext cx="4686200" cy="3900235"/>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600" b="1">
                <a:latin typeface="+mn-lt"/>
              </a:rPr>
              <a:t>Character:</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Ineffective energy management leads to significant waste</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Solution:</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Adopt an energy management system (ISO 50001</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Monitoring and evaluating energy efficiency in each stage</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Benefit:</a:t>
            </a:r>
            <a:r>
              <a:rPr lang="vi-VN" sz="1600" b="0" i="0">
                <a:solidFill>
                  <a:srgbClr val="000000"/>
                </a:solidFill>
                <a:effectLst/>
                <a:latin typeface="+mn-lt"/>
              </a:rPr>
              <a:t> </a:t>
            </a:r>
          </a:p>
          <a:p>
            <a:pPr fontAlgn="base">
              <a:lnSpc>
                <a:spcPts val="2475"/>
              </a:lnSpc>
            </a:pPr>
            <a:r>
              <a:rPr lang="en-US" sz="1600">
                <a:latin typeface="+mn-lt"/>
              </a:rPr>
              <a:t>+</a:t>
            </a:r>
            <a:r>
              <a:rPr lang="vi-VN" sz="1600">
                <a:latin typeface="+mn-lt"/>
              </a:rPr>
              <a:t> </a:t>
            </a:r>
            <a:r>
              <a:rPr lang="en-US" sz="1600">
                <a:latin typeface="+mn-lt"/>
              </a:rPr>
              <a:t>Save 5-10% of energy through better management</a:t>
            </a:r>
            <a:r>
              <a:rPr lang="vi-VN" sz="1600" b="0" i="0">
                <a:solidFill>
                  <a:srgbClr val="000000"/>
                </a:solidFill>
                <a:effectLst/>
                <a:latin typeface="+mn-lt"/>
              </a:rPr>
              <a:t>. </a:t>
            </a:r>
          </a:p>
          <a:p>
            <a:pPr algn="l" rtl="0" fontAlgn="base">
              <a:lnSpc>
                <a:spcPts val="2475"/>
              </a:lnSpc>
            </a:pPr>
            <a:endParaRPr lang="vi-VN" sz="1200">
              <a:latin typeface="+mn-lt"/>
            </a:endParaRPr>
          </a:p>
        </p:txBody>
      </p:sp>
      <p:pic>
        <p:nvPicPr>
          <p:cNvPr id="3" name="Picture 2">
            <a:extLst>
              <a:ext uri="{FF2B5EF4-FFF2-40B4-BE49-F238E27FC236}">
                <a16:creationId xmlns:a16="http://schemas.microsoft.com/office/drawing/2014/main" id="{F9EF57BF-0E0D-4BB7-B243-55C6D57E7279}"/>
              </a:ext>
            </a:extLst>
          </p:cNvPr>
          <p:cNvPicPr>
            <a:picLocks noChangeAspect="1"/>
          </p:cNvPicPr>
          <p:nvPr/>
        </p:nvPicPr>
        <p:blipFill>
          <a:blip r:embed="rId2"/>
          <a:stretch>
            <a:fillRect/>
          </a:stretch>
        </p:blipFill>
        <p:spPr>
          <a:xfrm>
            <a:off x="5054231" y="1023434"/>
            <a:ext cx="3734368" cy="3729320"/>
          </a:xfrm>
          <a:prstGeom prst="rect">
            <a:avLst/>
          </a:prstGeom>
        </p:spPr>
      </p:pic>
    </p:spTree>
    <p:extLst>
      <p:ext uri="{BB962C8B-B14F-4D97-AF65-F5344CB8AC3E}">
        <p14:creationId xmlns:p14="http://schemas.microsoft.com/office/powerpoint/2010/main" val="25303938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BA5B2ACD-1A8C-B2C2-1311-45E07E3AE78B}"/>
              </a:ext>
            </a:extLst>
          </p:cNvPr>
          <p:cNvSpPr>
            <a:spLocks noGrp="1"/>
          </p:cNvSpPr>
          <p:nvPr>
            <p:ph type="title"/>
          </p:nvPr>
        </p:nvSpPr>
        <p:spPr>
          <a:xfrm>
            <a:off x="540774" y="169334"/>
            <a:ext cx="7139477" cy="587022"/>
          </a:xfrm>
        </p:spPr>
        <p:txBody>
          <a:bodyPr>
            <a:noAutofit/>
          </a:bodyPr>
          <a:lstStyle/>
          <a:p>
            <a:r>
              <a:rPr lang="vi-VN" dirty="0">
                <a:solidFill>
                  <a:schemeClr val="accent1">
                    <a:lumMod val="50000"/>
                  </a:schemeClr>
                </a:solidFill>
                <a:latin typeface="+mn-lt"/>
              </a:rPr>
              <a:t>Conclusions and recommendations</a:t>
            </a:r>
            <a:endParaRPr lang="da-DK" dirty="0">
              <a:solidFill>
                <a:schemeClr val="accent1">
                  <a:lumMod val="50000"/>
                </a:schemeClr>
              </a:solidFill>
              <a:latin typeface="+mn-lt"/>
            </a:endParaRPr>
          </a:p>
        </p:txBody>
      </p:sp>
      <p:sp>
        <p:nvSpPr>
          <p:cNvPr id="2" name="TextBox 1">
            <a:extLst>
              <a:ext uri="{FF2B5EF4-FFF2-40B4-BE49-F238E27FC236}">
                <a16:creationId xmlns:a16="http://schemas.microsoft.com/office/drawing/2014/main" id="{3774BCAA-A838-A3DC-79AE-27581426BF80}"/>
              </a:ext>
            </a:extLst>
          </p:cNvPr>
          <p:cNvSpPr txBox="1"/>
          <p:nvPr/>
        </p:nvSpPr>
        <p:spPr>
          <a:xfrm>
            <a:off x="358097" y="1000764"/>
            <a:ext cx="8427805" cy="3489866"/>
          </a:xfrm>
          <a:prstGeom prst="rect">
            <a:avLst/>
          </a:prstGeom>
          <a:noFill/>
        </p:spPr>
        <p:txBody>
          <a:bodyPr wrap="square" rtlCol="0">
            <a:spAutoFit/>
          </a:bodyPr>
          <a:lstStyle/>
          <a:p>
            <a:pPr marL="285750" indent="-285750" fontAlgn="base">
              <a:lnSpc>
                <a:spcPts val="2475"/>
              </a:lnSpc>
              <a:spcBef>
                <a:spcPts val="600"/>
              </a:spcBef>
              <a:spcAft>
                <a:spcPts val="600"/>
              </a:spcAft>
              <a:buFont typeface="Wingdings" panose="05000000000000000000" pitchFamily="2" charset="2"/>
              <a:buChar char="Ø"/>
            </a:pPr>
            <a:r>
              <a:rPr lang="vi-VN" b="1" dirty="0">
                <a:latin typeface="+mn-lt"/>
              </a:rPr>
              <a:t>Conclusions:</a:t>
            </a:r>
            <a:r>
              <a:rPr lang="vi-VN" b="0" i="0" dirty="0">
                <a:solidFill>
                  <a:srgbClr val="000000"/>
                </a:solidFill>
                <a:effectLst/>
                <a:latin typeface="+mn-lt"/>
              </a:rPr>
              <a:t> </a:t>
            </a:r>
          </a:p>
          <a:p>
            <a:pPr marL="285750" indent="-285750" fontAlgn="base">
              <a:lnSpc>
                <a:spcPts val="2475"/>
              </a:lnSpc>
              <a:buFont typeface="Wingdings" pitchFamily="2" charset="2"/>
              <a:buChar char="ü"/>
            </a:pPr>
            <a:r>
              <a:rPr lang="en-US" dirty="0">
                <a:latin typeface="+mn-lt"/>
              </a:rPr>
              <a:t>Energy saving in the plastics industry not only helps reduce costs but also protects the environment, meeting the trend of sustainable production</a:t>
            </a:r>
            <a:r>
              <a:rPr lang="vi-VN" b="0" i="0" dirty="0">
                <a:solidFill>
                  <a:srgbClr val="000000"/>
                </a:solidFill>
                <a:effectLst/>
                <a:latin typeface="+mn-lt"/>
              </a:rPr>
              <a:t>.</a:t>
            </a:r>
          </a:p>
          <a:p>
            <a:pPr marL="285750" indent="-285750" fontAlgn="base">
              <a:lnSpc>
                <a:spcPts val="2475"/>
              </a:lnSpc>
              <a:buFont typeface="Wingdings" pitchFamily="2" charset="2"/>
              <a:buChar char="ü"/>
            </a:pPr>
            <a:r>
              <a:rPr lang="en-US" dirty="0">
                <a:latin typeface="+mn-lt"/>
              </a:rPr>
              <a:t>Many opportunities exist for improving EE and there are many demonstrated examples of successful implementation of EEMs</a:t>
            </a:r>
            <a:r>
              <a:rPr lang="en-VN" dirty="0"/>
              <a:t> </a:t>
            </a:r>
            <a:endParaRPr lang="vi-VN" b="0" i="0" dirty="0">
              <a:solidFill>
                <a:srgbClr val="000000"/>
              </a:solidFill>
              <a:effectLst/>
              <a:latin typeface="+mn-lt"/>
            </a:endParaRPr>
          </a:p>
          <a:p>
            <a:pPr marL="285750" indent="-285750" fontAlgn="base">
              <a:lnSpc>
                <a:spcPts val="2475"/>
              </a:lnSpc>
              <a:spcBef>
                <a:spcPts val="600"/>
              </a:spcBef>
              <a:spcAft>
                <a:spcPts val="600"/>
              </a:spcAft>
              <a:buFont typeface="Wingdings" panose="05000000000000000000" pitchFamily="2" charset="2"/>
              <a:buChar char="Ø"/>
            </a:pPr>
            <a:r>
              <a:rPr lang="vi-VN" b="1" dirty="0">
                <a:latin typeface="+mn-lt"/>
              </a:rPr>
              <a:t>Recommendations:</a:t>
            </a:r>
            <a:r>
              <a:rPr lang="vi-VN" b="0" i="0" dirty="0">
                <a:solidFill>
                  <a:srgbClr val="000000"/>
                </a:solidFill>
                <a:effectLst/>
                <a:latin typeface="+mn-lt"/>
              </a:rPr>
              <a:t> </a:t>
            </a:r>
          </a:p>
          <a:p>
            <a:pPr marL="285750" indent="-285750" fontAlgn="base">
              <a:lnSpc>
                <a:spcPts val="2475"/>
              </a:lnSpc>
              <a:buFont typeface="Wingdings" pitchFamily="2" charset="2"/>
              <a:buChar char="ü"/>
            </a:pPr>
            <a:r>
              <a:rPr lang="en-US" dirty="0">
                <a:latin typeface="+mn-lt"/>
              </a:rPr>
              <a:t>Businesses need to invest in modern technology and an effective energy management system</a:t>
            </a:r>
            <a:r>
              <a:rPr lang="vi-VN" b="0" i="0" dirty="0">
                <a:solidFill>
                  <a:srgbClr val="000000"/>
                </a:solidFill>
                <a:effectLst/>
                <a:latin typeface="+mn-lt"/>
              </a:rPr>
              <a:t>. </a:t>
            </a:r>
          </a:p>
          <a:p>
            <a:pPr marL="285750" indent="-285750" fontAlgn="base">
              <a:lnSpc>
                <a:spcPts val="2475"/>
              </a:lnSpc>
              <a:buFont typeface="Wingdings" pitchFamily="2" charset="2"/>
              <a:buChar char="ü"/>
            </a:pPr>
            <a:r>
              <a:rPr lang="en-US" dirty="0">
                <a:latin typeface="+mn-lt"/>
              </a:rPr>
              <a:t>The Government needs to support preferential policies and loans to encourage businesses to transform technology</a:t>
            </a:r>
            <a:r>
              <a:rPr lang="vi-VN" b="0" i="0" dirty="0">
                <a:solidFill>
                  <a:srgbClr val="000000"/>
                </a:solidFill>
                <a:effectLst/>
                <a:latin typeface="+mn-lt"/>
              </a:rPr>
              <a:t>. </a:t>
            </a:r>
          </a:p>
          <a:p>
            <a:pPr marL="285750" indent="-285750" fontAlgn="base">
              <a:lnSpc>
                <a:spcPts val="2475"/>
              </a:lnSpc>
              <a:buFont typeface="Wingdings" pitchFamily="2" charset="2"/>
              <a:buChar char="ü"/>
            </a:pPr>
            <a:r>
              <a:rPr lang="en-US" dirty="0">
                <a:latin typeface="+mn-lt"/>
              </a:rPr>
              <a:t>Strengthening human resource training on economical and efficient use of energy</a:t>
            </a:r>
            <a:r>
              <a:rPr lang="vi-VN" b="0" i="0" dirty="0">
                <a:solidFill>
                  <a:srgbClr val="000000"/>
                </a:solidFill>
                <a:effectLst/>
                <a:latin typeface="+mn-lt"/>
              </a:rPr>
              <a:t>. </a:t>
            </a:r>
          </a:p>
        </p:txBody>
      </p:sp>
    </p:spTree>
    <p:extLst>
      <p:ext uri="{BB962C8B-B14F-4D97-AF65-F5344CB8AC3E}">
        <p14:creationId xmlns:p14="http://schemas.microsoft.com/office/powerpoint/2010/main" val="10593439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BA5B2ACD-1A8C-B2C2-1311-45E07E3AE78B}"/>
              </a:ext>
            </a:extLst>
          </p:cNvPr>
          <p:cNvSpPr>
            <a:spLocks noGrp="1"/>
          </p:cNvSpPr>
          <p:nvPr>
            <p:ph type="title"/>
          </p:nvPr>
        </p:nvSpPr>
        <p:spPr>
          <a:xfrm>
            <a:off x="540774" y="169334"/>
            <a:ext cx="7139477" cy="587022"/>
          </a:xfrm>
        </p:spPr>
        <p:txBody>
          <a:bodyPr>
            <a:noAutofit/>
          </a:bodyPr>
          <a:lstStyle/>
          <a:p>
            <a:r>
              <a:rPr lang="en-US" dirty="0">
                <a:solidFill>
                  <a:schemeClr val="accent1">
                    <a:lumMod val="50000"/>
                  </a:schemeClr>
                </a:solidFill>
                <a:latin typeface="+mn-lt"/>
              </a:rPr>
              <a:t>Group Exercise</a:t>
            </a:r>
            <a:endParaRPr lang="da-DK"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1D81787B-8728-430A-B6D8-366E48D7C3E4}"/>
              </a:ext>
            </a:extLst>
          </p:cNvPr>
          <p:cNvSpPr txBox="1"/>
          <p:nvPr/>
        </p:nvSpPr>
        <p:spPr>
          <a:xfrm>
            <a:off x="609600" y="2596475"/>
            <a:ext cx="8054846" cy="1061829"/>
          </a:xfrm>
          <a:prstGeom prst="rect">
            <a:avLst/>
          </a:prstGeom>
          <a:noFill/>
        </p:spPr>
        <p:txBody>
          <a:bodyPr wrap="square">
            <a:spAutoFit/>
          </a:bodyPr>
          <a:lstStyle/>
          <a:p>
            <a:r>
              <a:rPr lang="en-US" sz="1050" dirty="0"/>
              <a:t>Divide the class into small groups of 3–5 participants</a:t>
            </a:r>
          </a:p>
          <a:p>
            <a:r>
              <a:rPr lang="en-US" sz="1050" dirty="0"/>
              <a:t>Each group receives 3 real-world technical scenarios (presented on slide or handout)</a:t>
            </a:r>
          </a:p>
          <a:p>
            <a:r>
              <a:rPr lang="en-US" sz="1050" b="1" dirty="0"/>
              <a:t>Discuss and answer</a:t>
            </a:r>
            <a:r>
              <a:rPr lang="en-US" sz="1050" dirty="0"/>
              <a:t>:</a:t>
            </a:r>
          </a:p>
          <a:p>
            <a:pPr marL="171450" indent="-171450">
              <a:buFont typeface="Arial" panose="020B0604020202020204" pitchFamily="34" charset="0"/>
              <a:buChar char="•"/>
            </a:pPr>
            <a:r>
              <a:rPr lang="en-US" sz="1050" dirty="0"/>
              <a:t>Which production stage does the problem belong to?</a:t>
            </a:r>
          </a:p>
          <a:p>
            <a:pPr marL="171450" indent="-171450">
              <a:buFont typeface="Arial" panose="020B0604020202020204" pitchFamily="34" charset="0"/>
              <a:buChar char="•"/>
            </a:pPr>
            <a:r>
              <a:rPr lang="en-US" sz="1050" dirty="0"/>
              <a:t>What is the most suitable energy-saving solution? (choose from solutions learned)</a:t>
            </a:r>
          </a:p>
          <a:p>
            <a:pPr marL="171450" indent="-171450">
              <a:buFont typeface="Arial" panose="020B0604020202020204" pitchFamily="34" charset="0"/>
              <a:buChar char="•"/>
            </a:pPr>
            <a:r>
              <a:rPr lang="en-US" sz="1050" dirty="0"/>
              <a:t>Suggest steps that technical staff can take to implement the solution</a:t>
            </a:r>
          </a:p>
        </p:txBody>
      </p:sp>
      <p:graphicFrame>
        <p:nvGraphicFramePr>
          <p:cNvPr id="8" name="Table 7">
            <a:extLst>
              <a:ext uri="{FF2B5EF4-FFF2-40B4-BE49-F238E27FC236}">
                <a16:creationId xmlns:a16="http://schemas.microsoft.com/office/drawing/2014/main" id="{401C3B84-232D-4E9F-A5E2-33ED810E64ED}"/>
              </a:ext>
            </a:extLst>
          </p:cNvPr>
          <p:cNvGraphicFramePr>
            <a:graphicFrameLocks noGrp="1"/>
          </p:cNvGraphicFramePr>
          <p:nvPr>
            <p:extLst>
              <p:ext uri="{D42A27DB-BD31-4B8C-83A1-F6EECF244321}">
                <p14:modId xmlns:p14="http://schemas.microsoft.com/office/powerpoint/2010/main" val="3901641387"/>
              </p:ext>
            </p:extLst>
          </p:nvPr>
        </p:nvGraphicFramePr>
        <p:xfrm>
          <a:off x="434846" y="3658304"/>
          <a:ext cx="8229600" cy="1097280"/>
        </p:xfrm>
        <a:graphic>
          <a:graphicData uri="http://schemas.openxmlformats.org/drawingml/2006/table">
            <a:tbl>
              <a:tblPr>
                <a:tableStyleId>{5940675A-B579-460E-94D1-54222C63F5DA}</a:tableStyleId>
              </a:tblPr>
              <a:tblGrid>
                <a:gridCol w="2057400">
                  <a:extLst>
                    <a:ext uri="{9D8B030D-6E8A-4147-A177-3AD203B41FA5}">
                      <a16:colId xmlns:a16="http://schemas.microsoft.com/office/drawing/2014/main" val="2410275792"/>
                    </a:ext>
                  </a:extLst>
                </a:gridCol>
                <a:gridCol w="2057400">
                  <a:extLst>
                    <a:ext uri="{9D8B030D-6E8A-4147-A177-3AD203B41FA5}">
                      <a16:colId xmlns:a16="http://schemas.microsoft.com/office/drawing/2014/main" val="3183604015"/>
                    </a:ext>
                  </a:extLst>
                </a:gridCol>
                <a:gridCol w="2057400">
                  <a:extLst>
                    <a:ext uri="{9D8B030D-6E8A-4147-A177-3AD203B41FA5}">
                      <a16:colId xmlns:a16="http://schemas.microsoft.com/office/drawing/2014/main" val="3687718342"/>
                    </a:ext>
                  </a:extLst>
                </a:gridCol>
                <a:gridCol w="2057400">
                  <a:extLst>
                    <a:ext uri="{9D8B030D-6E8A-4147-A177-3AD203B41FA5}">
                      <a16:colId xmlns:a16="http://schemas.microsoft.com/office/drawing/2014/main" val="872172326"/>
                    </a:ext>
                  </a:extLst>
                </a:gridCol>
              </a:tblGrid>
              <a:tr h="0">
                <a:tc>
                  <a:txBody>
                    <a:bodyPr/>
                    <a:lstStyle/>
                    <a:p>
                      <a:r>
                        <a:rPr lang="en-US" sz="1200"/>
                        <a:t>Scenario No.</a:t>
                      </a:r>
                    </a:p>
                  </a:txBody>
                  <a:tcPr anchor="ctr"/>
                </a:tc>
                <a:tc>
                  <a:txBody>
                    <a:bodyPr/>
                    <a:lstStyle/>
                    <a:p>
                      <a:r>
                        <a:rPr lang="en-US" sz="1200"/>
                        <a:t>Production Stage</a:t>
                      </a:r>
                    </a:p>
                  </a:txBody>
                  <a:tcPr anchor="ctr"/>
                </a:tc>
                <a:tc>
                  <a:txBody>
                    <a:bodyPr/>
                    <a:lstStyle/>
                    <a:p>
                      <a:r>
                        <a:rPr lang="en-US" sz="1200"/>
                        <a:t>Selected Solution</a:t>
                      </a:r>
                    </a:p>
                  </a:txBody>
                  <a:tcPr anchor="ctr"/>
                </a:tc>
                <a:tc>
                  <a:txBody>
                    <a:bodyPr/>
                    <a:lstStyle/>
                    <a:p>
                      <a:r>
                        <a:rPr lang="en-US" sz="1200"/>
                        <a:t>Two Initial Actions</a:t>
                      </a:r>
                    </a:p>
                  </a:txBody>
                  <a:tcPr anchor="ctr"/>
                </a:tc>
                <a:extLst>
                  <a:ext uri="{0D108BD9-81ED-4DB2-BD59-A6C34878D82A}">
                    <a16:rowId xmlns:a16="http://schemas.microsoft.com/office/drawing/2014/main" val="124512153"/>
                  </a:ext>
                </a:extLst>
              </a:tr>
              <a:tr h="0">
                <a:tc>
                  <a:txBody>
                    <a:bodyPr/>
                    <a:lstStyle/>
                    <a:p>
                      <a:r>
                        <a:rPr lang="en-US" sz="1200"/>
                        <a:t>1</a:t>
                      </a:r>
                    </a:p>
                  </a:txBody>
                  <a:tcPr anchor="ctr"/>
                </a:tc>
                <a:tc>
                  <a:txBody>
                    <a:bodyPr/>
                    <a:lstStyle/>
                    <a:p>
                      <a:endParaRPr lang="en-US" sz="1200"/>
                    </a:p>
                  </a:txBody>
                  <a:tcPr anchor="ctr"/>
                </a:tc>
                <a:tc>
                  <a:txBody>
                    <a:bodyPr/>
                    <a:lstStyle/>
                    <a:p>
                      <a:endParaRPr lang="en-US" sz="1200"/>
                    </a:p>
                  </a:txBody>
                  <a:tcPr anchor="ctr"/>
                </a:tc>
                <a:tc>
                  <a:txBody>
                    <a:bodyPr/>
                    <a:lstStyle/>
                    <a:p>
                      <a:endParaRPr lang="en-US" sz="1200"/>
                    </a:p>
                  </a:txBody>
                  <a:tcPr anchor="ctr"/>
                </a:tc>
                <a:extLst>
                  <a:ext uri="{0D108BD9-81ED-4DB2-BD59-A6C34878D82A}">
                    <a16:rowId xmlns:a16="http://schemas.microsoft.com/office/drawing/2014/main" val="523642808"/>
                  </a:ext>
                </a:extLst>
              </a:tr>
              <a:tr h="0">
                <a:tc>
                  <a:txBody>
                    <a:bodyPr/>
                    <a:lstStyle/>
                    <a:p>
                      <a:r>
                        <a:rPr lang="en-US" sz="1200"/>
                        <a:t>2</a:t>
                      </a:r>
                    </a:p>
                  </a:txBody>
                  <a:tcPr anchor="ctr"/>
                </a:tc>
                <a:tc>
                  <a:txBody>
                    <a:bodyPr/>
                    <a:lstStyle/>
                    <a:p>
                      <a:endParaRPr lang="en-US" sz="1200"/>
                    </a:p>
                  </a:txBody>
                  <a:tcPr anchor="ctr"/>
                </a:tc>
                <a:tc>
                  <a:txBody>
                    <a:bodyPr/>
                    <a:lstStyle/>
                    <a:p>
                      <a:endParaRPr lang="en-US" sz="1200"/>
                    </a:p>
                  </a:txBody>
                  <a:tcPr anchor="ctr"/>
                </a:tc>
                <a:tc>
                  <a:txBody>
                    <a:bodyPr/>
                    <a:lstStyle/>
                    <a:p>
                      <a:endParaRPr lang="en-US" sz="1200"/>
                    </a:p>
                  </a:txBody>
                  <a:tcPr anchor="ctr"/>
                </a:tc>
                <a:extLst>
                  <a:ext uri="{0D108BD9-81ED-4DB2-BD59-A6C34878D82A}">
                    <a16:rowId xmlns:a16="http://schemas.microsoft.com/office/drawing/2014/main" val="3236058504"/>
                  </a:ext>
                </a:extLst>
              </a:tr>
              <a:tr h="0">
                <a:tc>
                  <a:txBody>
                    <a:bodyPr/>
                    <a:lstStyle/>
                    <a:p>
                      <a:r>
                        <a:rPr lang="en-US" sz="1200"/>
                        <a:t>3</a:t>
                      </a:r>
                    </a:p>
                  </a:txBody>
                  <a:tcPr anchor="ctr"/>
                </a:tc>
                <a:tc>
                  <a:txBody>
                    <a:bodyPr/>
                    <a:lstStyle/>
                    <a:p>
                      <a:endParaRPr lang="en-US" sz="1200"/>
                    </a:p>
                  </a:txBody>
                  <a:tcPr anchor="ctr"/>
                </a:tc>
                <a:tc>
                  <a:txBody>
                    <a:bodyPr/>
                    <a:lstStyle/>
                    <a:p>
                      <a:endParaRPr lang="en-US" sz="1200"/>
                    </a:p>
                  </a:txBody>
                  <a:tcPr anchor="ctr"/>
                </a:tc>
                <a:tc>
                  <a:txBody>
                    <a:bodyPr/>
                    <a:lstStyle/>
                    <a:p>
                      <a:endParaRPr lang="en-US" sz="1200" dirty="0"/>
                    </a:p>
                  </a:txBody>
                  <a:tcPr anchor="ctr"/>
                </a:tc>
                <a:extLst>
                  <a:ext uri="{0D108BD9-81ED-4DB2-BD59-A6C34878D82A}">
                    <a16:rowId xmlns:a16="http://schemas.microsoft.com/office/drawing/2014/main" val="2607849994"/>
                  </a:ext>
                </a:extLst>
              </a:tr>
            </a:tbl>
          </a:graphicData>
        </a:graphic>
      </p:graphicFrame>
      <p:graphicFrame>
        <p:nvGraphicFramePr>
          <p:cNvPr id="9" name="Table 8">
            <a:extLst>
              <a:ext uri="{FF2B5EF4-FFF2-40B4-BE49-F238E27FC236}">
                <a16:creationId xmlns:a16="http://schemas.microsoft.com/office/drawing/2014/main" id="{7FEA064D-3DE2-42B7-B3CF-84A96B33A3B4}"/>
              </a:ext>
            </a:extLst>
          </p:cNvPr>
          <p:cNvGraphicFramePr>
            <a:graphicFrameLocks noGrp="1"/>
          </p:cNvGraphicFramePr>
          <p:nvPr>
            <p:extLst>
              <p:ext uri="{D42A27DB-BD31-4B8C-83A1-F6EECF244321}">
                <p14:modId xmlns:p14="http://schemas.microsoft.com/office/powerpoint/2010/main" val="3761876273"/>
              </p:ext>
            </p:extLst>
          </p:nvPr>
        </p:nvGraphicFramePr>
        <p:xfrm>
          <a:off x="479554" y="899175"/>
          <a:ext cx="8184892" cy="1554480"/>
        </p:xfrm>
        <a:graphic>
          <a:graphicData uri="http://schemas.openxmlformats.org/drawingml/2006/table">
            <a:tbl>
              <a:tblPr/>
              <a:tblGrid>
                <a:gridCol w="8184892">
                  <a:extLst>
                    <a:ext uri="{9D8B030D-6E8A-4147-A177-3AD203B41FA5}">
                      <a16:colId xmlns:a16="http://schemas.microsoft.com/office/drawing/2014/main" val="3082495417"/>
                    </a:ext>
                  </a:extLst>
                </a:gridCol>
              </a:tblGrid>
              <a:tr h="0">
                <a:tc>
                  <a:txBody>
                    <a:bodyPr/>
                    <a:lstStyle/>
                    <a:p>
                      <a:pPr algn="ctr"/>
                      <a:r>
                        <a:rPr lang="en-US" sz="1200" b="1" dirty="0"/>
                        <a:t>Scenario</a:t>
                      </a:r>
                      <a:endParaRPr lang="en-US" sz="1200" dirty="0"/>
                    </a:p>
                  </a:txBody>
                  <a:tcPr anchor="ctr">
                    <a:lnL>
                      <a:noFill/>
                    </a:lnL>
                    <a:lnR>
                      <a:noFill/>
                    </a:lnR>
                    <a:lnT>
                      <a:noFill/>
                    </a:lnT>
                    <a:lnB>
                      <a:noFill/>
                    </a:lnB>
                  </a:tcPr>
                </a:tc>
                <a:extLst>
                  <a:ext uri="{0D108BD9-81ED-4DB2-BD59-A6C34878D82A}">
                    <a16:rowId xmlns:a16="http://schemas.microsoft.com/office/drawing/2014/main" val="507462267"/>
                  </a:ext>
                </a:extLst>
              </a:tr>
              <a:tr h="0">
                <a:tc>
                  <a:txBody>
                    <a:bodyPr/>
                    <a:lstStyle/>
                    <a:p>
                      <a:r>
                        <a:rPr lang="en-US" sz="1200" b="1"/>
                        <a:t>Scenario 1:</a:t>
                      </a:r>
                      <a:r>
                        <a:rPr lang="en-US" sz="1200"/>
                        <a:t> The extrusion machine operates at high temperature; the casing is hot to the touch, and the plastic output is uneven.</a:t>
                      </a:r>
                    </a:p>
                  </a:txBody>
                  <a:tcPr anchor="ctr">
                    <a:lnL>
                      <a:noFill/>
                    </a:lnL>
                    <a:lnR>
                      <a:noFill/>
                    </a:lnR>
                    <a:lnT>
                      <a:noFill/>
                    </a:lnT>
                    <a:lnB>
                      <a:noFill/>
                    </a:lnB>
                  </a:tcPr>
                </a:tc>
                <a:extLst>
                  <a:ext uri="{0D108BD9-81ED-4DB2-BD59-A6C34878D82A}">
                    <a16:rowId xmlns:a16="http://schemas.microsoft.com/office/drawing/2014/main" val="5546290"/>
                  </a:ext>
                </a:extLst>
              </a:tr>
              <a:tr h="0">
                <a:tc>
                  <a:txBody>
                    <a:bodyPr/>
                    <a:lstStyle/>
                    <a:p>
                      <a:r>
                        <a:rPr lang="en-US" sz="1200" b="1"/>
                        <a:t>Scenario 2:</a:t>
                      </a:r>
                      <a:r>
                        <a:rPr lang="en-US" sz="1200"/>
                        <a:t> The compressed air system always runs 3 compressors simultaneously, even when only one is needed.</a:t>
                      </a:r>
                    </a:p>
                  </a:txBody>
                  <a:tcPr anchor="ctr">
                    <a:lnL>
                      <a:noFill/>
                    </a:lnL>
                    <a:lnR>
                      <a:noFill/>
                    </a:lnR>
                    <a:lnT>
                      <a:noFill/>
                    </a:lnT>
                    <a:lnB>
                      <a:noFill/>
                    </a:lnB>
                  </a:tcPr>
                </a:tc>
                <a:extLst>
                  <a:ext uri="{0D108BD9-81ED-4DB2-BD59-A6C34878D82A}">
                    <a16:rowId xmlns:a16="http://schemas.microsoft.com/office/drawing/2014/main" val="2697325882"/>
                  </a:ext>
                </a:extLst>
              </a:tr>
              <a:tr h="0">
                <a:tc>
                  <a:txBody>
                    <a:bodyPr/>
                    <a:lstStyle/>
                    <a:p>
                      <a:r>
                        <a:rPr lang="en-US" sz="1200" b="1"/>
                        <a:t>Scenario 3:</a:t>
                      </a:r>
                      <a:r>
                        <a:rPr lang="en-US" sz="1200"/>
                        <a:t> The raw material dryer runs continuously, even when it’s empty.</a:t>
                      </a:r>
                    </a:p>
                  </a:txBody>
                  <a:tcPr anchor="ctr">
                    <a:lnL>
                      <a:noFill/>
                    </a:lnL>
                    <a:lnR>
                      <a:noFill/>
                    </a:lnR>
                    <a:lnT>
                      <a:noFill/>
                    </a:lnT>
                    <a:lnB>
                      <a:noFill/>
                    </a:lnB>
                  </a:tcPr>
                </a:tc>
                <a:extLst>
                  <a:ext uri="{0D108BD9-81ED-4DB2-BD59-A6C34878D82A}">
                    <a16:rowId xmlns:a16="http://schemas.microsoft.com/office/drawing/2014/main" val="2297912040"/>
                  </a:ext>
                </a:extLst>
              </a:tr>
              <a:tr h="0">
                <a:tc>
                  <a:txBody>
                    <a:bodyPr/>
                    <a:lstStyle/>
                    <a:p>
                      <a:r>
                        <a:rPr lang="en-US" sz="1200" b="1" dirty="0"/>
                        <a:t>Scenario 4: </a:t>
                      </a:r>
                      <a:r>
                        <a:rPr lang="en-US" sz="1200" dirty="0"/>
                        <a:t>Cooling water in the tank overheats during afternoons, affecting product quality.</a:t>
                      </a:r>
                    </a:p>
                  </a:txBody>
                  <a:tcPr anchor="ctr">
                    <a:lnL>
                      <a:noFill/>
                    </a:lnL>
                    <a:lnR>
                      <a:noFill/>
                    </a:lnR>
                    <a:lnT>
                      <a:noFill/>
                    </a:lnT>
                    <a:lnB>
                      <a:noFill/>
                    </a:lnB>
                  </a:tcPr>
                </a:tc>
                <a:extLst>
                  <a:ext uri="{0D108BD9-81ED-4DB2-BD59-A6C34878D82A}">
                    <a16:rowId xmlns:a16="http://schemas.microsoft.com/office/drawing/2014/main" val="2782663606"/>
                  </a:ext>
                </a:extLst>
              </a:tr>
            </a:tbl>
          </a:graphicData>
        </a:graphic>
      </p:graphicFrame>
    </p:spTree>
    <p:extLst>
      <p:ext uri="{BB962C8B-B14F-4D97-AF65-F5344CB8AC3E}">
        <p14:creationId xmlns:p14="http://schemas.microsoft.com/office/powerpoint/2010/main" val="16730925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5095B1-84E0-B486-6DCA-11D4D45754A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1EFC33-FC5B-4EBE-E54A-D9D7A7FF7D01}"/>
              </a:ext>
            </a:extLst>
          </p:cNvPr>
          <p:cNvSpPr>
            <a:spLocks noGrp="1"/>
          </p:cNvSpPr>
          <p:nvPr>
            <p:ph sz="half" idx="1"/>
          </p:nvPr>
        </p:nvSpPr>
        <p:spPr>
          <a:xfrm>
            <a:off x="375220" y="1050065"/>
            <a:ext cx="8229599" cy="665719"/>
          </a:xfrm>
        </p:spPr>
        <p:txBody>
          <a:bodyPr>
            <a:normAutofit/>
          </a:bodyPr>
          <a:lstStyle/>
          <a:p>
            <a:pPr marL="654050" indent="-514350">
              <a:lnSpc>
                <a:spcPct val="150000"/>
              </a:lnSpc>
              <a:buClr>
                <a:srgbClr val="337177"/>
              </a:buClr>
              <a:buSzPct val="100000"/>
              <a:buFont typeface="+mj-lt"/>
              <a:buAutoNum type="romanUcPeriod"/>
            </a:pPr>
            <a:r>
              <a:rPr lang="en-US" sz="2000" b="1" dirty="0">
                <a:solidFill>
                  <a:schemeClr val="accent1">
                    <a:lumMod val="50000"/>
                  </a:schemeClr>
                </a:solidFill>
                <a:latin typeface="+mn-lt"/>
              </a:rPr>
              <a:t>Introduction of energy consumption in the plastics industry</a:t>
            </a:r>
          </a:p>
        </p:txBody>
      </p:sp>
      <p:pic>
        <p:nvPicPr>
          <p:cNvPr id="1026" name="Picture 2" descr="Plastic Industry of Bangladesh: Driving Growth in Export Earnings -  Business Inspection BD">
            <a:extLst>
              <a:ext uri="{FF2B5EF4-FFF2-40B4-BE49-F238E27FC236}">
                <a16:creationId xmlns:a16="http://schemas.microsoft.com/office/drawing/2014/main" id="{023D1739-7693-2118-1B2B-EF654859FA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9002" y="1715784"/>
            <a:ext cx="5845996" cy="3237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75564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3600" b="1">
                <a:solidFill>
                  <a:srgbClr val="337177"/>
                </a:solidFill>
                <a:latin typeface="Arial" panose="020B0604020202020204" pitchFamily="34" charset="0"/>
              </a:rPr>
              <a:t>THANKS YOU!</a:t>
            </a:r>
            <a:endParaRPr lang="en-US" sz="3600" b="1" dirty="0">
              <a:solidFill>
                <a:srgbClr val="337177"/>
              </a:solidFill>
              <a:latin typeface="Arial" panose="020B0604020202020204" pitchFamily="34" charset="0"/>
            </a:endParaRPr>
          </a:p>
        </p:txBody>
      </p:sp>
    </p:spTree>
    <p:extLst>
      <p:ext uri="{BB962C8B-B14F-4D97-AF65-F5344CB8AC3E}">
        <p14:creationId xmlns:p14="http://schemas.microsoft.com/office/powerpoint/2010/main" val="375486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3601640" y="328756"/>
            <a:ext cx="3437267" cy="480418"/>
          </a:xfrm>
        </p:spPr>
        <p:txBody>
          <a:bodyPr>
            <a:noAutofit/>
          </a:bodyPr>
          <a:lstStyle/>
          <a:p>
            <a:pPr eaLnBrk="1" hangingPunct="1">
              <a:lnSpc>
                <a:spcPct val="90000"/>
              </a:lnSpc>
            </a:pPr>
            <a:r>
              <a:rPr lang="en-US" dirty="0">
                <a:solidFill>
                  <a:schemeClr val="accent1">
                    <a:lumMod val="50000"/>
                  </a:schemeClr>
                </a:solidFill>
                <a:latin typeface="+mn-lt"/>
                <a:cs typeface="Times New Roman" panose="02020603050405020304" pitchFamily="18" charset="0"/>
              </a:rPr>
              <a:t>1. Introduction</a:t>
            </a: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r>
              <a:rPr lang="en-GB">
                <a:latin typeface="+mn-lt"/>
              </a:rPr>
              <a:t>2</a:t>
            </a:r>
          </a:p>
        </p:txBody>
      </p:sp>
      <p:sp>
        <p:nvSpPr>
          <p:cNvPr id="5" name="Content Placeholder 2">
            <a:extLst>
              <a:ext uri="{FF2B5EF4-FFF2-40B4-BE49-F238E27FC236}">
                <a16:creationId xmlns:a16="http://schemas.microsoft.com/office/drawing/2014/main" id="{916BDE56-73B5-9273-333D-C2ACAF3C5780}"/>
              </a:ext>
            </a:extLst>
          </p:cNvPr>
          <p:cNvSpPr txBox="1">
            <a:spLocks/>
          </p:cNvSpPr>
          <p:nvPr/>
        </p:nvSpPr>
        <p:spPr>
          <a:xfrm>
            <a:off x="493736" y="809174"/>
            <a:ext cx="8156528" cy="1762575"/>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fontAlgn="base">
              <a:lnSpc>
                <a:spcPts val="2475"/>
              </a:lnSpc>
              <a:buFont typeface="Wingdings" panose="05000000000000000000" pitchFamily="2" charset="2"/>
              <a:buChar char="Ø"/>
            </a:pPr>
            <a:r>
              <a:rPr lang="en-US" sz="1600" dirty="0">
                <a:latin typeface="+mn-lt"/>
              </a:rPr>
              <a:t>The plastics industry is one of the major energy consumers, especially in the heating, extrusion and shaping stages. 
The application of energy-saving solutions not only reduces production costs, but also protects the environment and improves competitiveness</a:t>
            </a:r>
            <a:r>
              <a:rPr lang="vi-VN" sz="1600" b="0" i="0" dirty="0">
                <a:solidFill>
                  <a:srgbClr val="000000"/>
                </a:solidFill>
                <a:effectLst/>
                <a:latin typeface="+mn-lt"/>
              </a:rPr>
              <a:t>. </a:t>
            </a:r>
          </a:p>
          <a:p>
            <a:pPr algn="l" rtl="0" fontAlgn="base">
              <a:lnSpc>
                <a:spcPts val="2475"/>
              </a:lnSpc>
            </a:pPr>
            <a:endParaRPr lang="en-US" sz="1600" dirty="0">
              <a:latin typeface="+mn-lt"/>
            </a:endParaRPr>
          </a:p>
        </p:txBody>
      </p:sp>
      <p:grpSp>
        <p:nvGrpSpPr>
          <p:cNvPr id="8" name="Group 7">
            <a:extLst>
              <a:ext uri="{FF2B5EF4-FFF2-40B4-BE49-F238E27FC236}">
                <a16:creationId xmlns:a16="http://schemas.microsoft.com/office/drawing/2014/main" id="{D3E9B915-6CEE-40E5-BA89-F3202BFB6449}"/>
              </a:ext>
            </a:extLst>
          </p:cNvPr>
          <p:cNvGrpSpPr/>
          <p:nvPr/>
        </p:nvGrpSpPr>
        <p:grpSpPr>
          <a:xfrm>
            <a:off x="2670107" y="2234030"/>
            <a:ext cx="4368800" cy="2738967"/>
            <a:chOff x="2632007" y="2317850"/>
            <a:chExt cx="4368800" cy="2738967"/>
          </a:xfrm>
        </p:grpSpPr>
        <p:pic>
          <p:nvPicPr>
            <p:cNvPr id="3" name="Picture 2" descr="Đã tạo hình ảnh">
              <a:extLst>
                <a:ext uri="{FF2B5EF4-FFF2-40B4-BE49-F238E27FC236}">
                  <a16:creationId xmlns:a16="http://schemas.microsoft.com/office/drawing/2014/main" id="{4FB17A9B-C0ED-4571-A25C-3B65EA91CC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2007" y="2317850"/>
              <a:ext cx="4368800" cy="273896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1CE6810-C37F-4A1F-9379-D140E0688D71}"/>
                </a:ext>
              </a:extLst>
            </p:cNvPr>
            <p:cNvSpPr/>
            <p:nvPr/>
          </p:nvSpPr>
          <p:spPr>
            <a:xfrm>
              <a:off x="2632007" y="2317850"/>
              <a:ext cx="4368800" cy="5682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a:solidFill>
                    <a:schemeClr val="accent1"/>
                  </a:solidFill>
                </a:rPr>
                <a:t>ENERGY EFFICIENCY IN PLASTIC INDUSTRY</a:t>
              </a:r>
              <a:endParaRPr lang="en-US" b="1">
                <a:solidFill>
                  <a:schemeClr val="accent1"/>
                </a:solidFill>
              </a:endParaRPr>
            </a:p>
          </p:txBody>
        </p:sp>
      </p:gr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1097341" y="0"/>
            <a:ext cx="7112000" cy="805138"/>
          </a:xfrm>
        </p:spPr>
        <p:txBody>
          <a:bodyPr>
            <a:noAutofit/>
          </a:bodyPr>
          <a:lstStyle/>
          <a:p>
            <a:pPr algn="ctr"/>
            <a:r>
              <a:rPr lang="en-US" sz="2400" dirty="0">
                <a:solidFill>
                  <a:schemeClr val="accent1">
                    <a:lumMod val="50000"/>
                  </a:schemeClr>
                </a:solidFill>
                <a:latin typeface="+mn-lt"/>
              </a:rPr>
              <a:t>2. The current state of </a:t>
            </a:r>
            <a:br>
              <a:rPr lang="vi-VN" sz="2400" dirty="0">
                <a:solidFill>
                  <a:schemeClr val="accent1">
                    <a:lumMod val="50000"/>
                  </a:schemeClr>
                </a:solidFill>
                <a:latin typeface="+mn-lt"/>
              </a:rPr>
            </a:br>
            <a:r>
              <a:rPr lang="en-US" sz="2400" dirty="0">
                <a:solidFill>
                  <a:schemeClr val="accent1">
                    <a:lumMod val="50000"/>
                  </a:schemeClr>
                </a:solidFill>
                <a:latin typeface="+mn-lt"/>
              </a:rPr>
              <a:t>energy consumption in the plastics industry</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p:txBody>
          <a:bodyPr/>
          <a:lstStyle/>
          <a:p>
            <a:pPr>
              <a:defRPr/>
            </a:pPr>
            <a:fld id="{CD526C43-D195-4D1A-9EFA-AA81D07472FE}" type="slidenum">
              <a:rPr lang="en-GB" smtClean="0">
                <a:latin typeface="+mn-lt"/>
              </a:rPr>
              <a:pPr>
                <a:defRPr/>
              </a:pPr>
              <a:t>5</a:t>
            </a:fld>
            <a:endParaRPr lang="en-GB">
              <a:latin typeface="+mn-lt"/>
            </a:endParaRPr>
          </a:p>
        </p:txBody>
      </p:sp>
      <p:sp>
        <p:nvSpPr>
          <p:cNvPr id="9" name="TextBox 8">
            <a:extLst>
              <a:ext uri="{FF2B5EF4-FFF2-40B4-BE49-F238E27FC236}">
                <a16:creationId xmlns:a16="http://schemas.microsoft.com/office/drawing/2014/main" id="{7FBDC757-5291-6A07-2228-33809C02819C}"/>
              </a:ext>
            </a:extLst>
          </p:cNvPr>
          <p:cNvSpPr txBox="1"/>
          <p:nvPr/>
        </p:nvSpPr>
        <p:spPr>
          <a:xfrm>
            <a:off x="505375" y="975159"/>
            <a:ext cx="4988114" cy="3193182"/>
          </a:xfrm>
          <a:prstGeom prst="rect">
            <a:avLst/>
          </a:prstGeom>
          <a:noFill/>
        </p:spPr>
        <p:txBody>
          <a:bodyPr wrap="square">
            <a:spAutoFit/>
          </a:bodyPr>
          <a:lstStyle/>
          <a:p>
            <a:pPr marL="285750" indent="-285750" fontAlgn="base">
              <a:lnSpc>
                <a:spcPts val="2475"/>
              </a:lnSpc>
              <a:buFont typeface="Wingdings" panose="05000000000000000000" pitchFamily="2" charset="2"/>
              <a:buChar char="Ø"/>
            </a:pPr>
            <a:r>
              <a:rPr lang="vi-VN" sz="1600" b="1">
                <a:latin typeface="+mn-lt"/>
              </a:rPr>
              <a:t>Primary Energy Source:</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Electricity: Accounting for 60-70% of energy consumption, used in machinery and production systems. 
+ Fossil fuels: Coal, oil, gas in the heating stages</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Challenge:</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Low energy efficiency in many production facilities. 
+ Waste of energy due to outdated machinery and ineffective management</a:t>
            </a:r>
            <a:r>
              <a:rPr lang="vi-VN" sz="1600" b="0" i="0">
                <a:solidFill>
                  <a:srgbClr val="000000"/>
                </a:solidFill>
                <a:effectLst/>
                <a:latin typeface="+mn-lt"/>
              </a:rPr>
              <a:t>.</a:t>
            </a:r>
          </a:p>
          <a:p>
            <a:endParaRPr lang="en-US" dirty="0">
              <a:latin typeface="+mn-lt"/>
            </a:endParaRPr>
          </a:p>
        </p:txBody>
      </p:sp>
      <p:grpSp>
        <p:nvGrpSpPr>
          <p:cNvPr id="8" name="Group 7">
            <a:extLst>
              <a:ext uri="{FF2B5EF4-FFF2-40B4-BE49-F238E27FC236}">
                <a16:creationId xmlns:a16="http://schemas.microsoft.com/office/drawing/2014/main" id="{7A0627FA-7139-4EA7-A290-FE7D3CB44F60}"/>
              </a:ext>
            </a:extLst>
          </p:cNvPr>
          <p:cNvGrpSpPr/>
          <p:nvPr/>
        </p:nvGrpSpPr>
        <p:grpSpPr>
          <a:xfrm>
            <a:off x="5424909" y="1072198"/>
            <a:ext cx="3379549" cy="3569444"/>
            <a:chOff x="5493489" y="988378"/>
            <a:chExt cx="3379549" cy="3569444"/>
          </a:xfrm>
        </p:grpSpPr>
        <p:pic>
          <p:nvPicPr>
            <p:cNvPr id="6" name="Picture 5">
              <a:extLst>
                <a:ext uri="{FF2B5EF4-FFF2-40B4-BE49-F238E27FC236}">
                  <a16:creationId xmlns:a16="http://schemas.microsoft.com/office/drawing/2014/main" id="{AF20ADA1-CABD-4EAF-90C0-FF482B60C934}"/>
                </a:ext>
              </a:extLst>
            </p:cNvPr>
            <p:cNvPicPr>
              <a:picLocks noChangeAspect="1"/>
            </p:cNvPicPr>
            <p:nvPr/>
          </p:nvPicPr>
          <p:blipFill>
            <a:blip r:embed="rId2"/>
            <a:stretch>
              <a:fillRect/>
            </a:stretch>
          </p:blipFill>
          <p:spPr>
            <a:xfrm>
              <a:off x="5493489" y="988378"/>
              <a:ext cx="3379549" cy="3569444"/>
            </a:xfrm>
            <a:prstGeom prst="rect">
              <a:avLst/>
            </a:prstGeom>
          </p:spPr>
        </p:pic>
        <p:sp>
          <p:nvSpPr>
            <p:cNvPr id="7" name="Rectangle 6">
              <a:extLst>
                <a:ext uri="{FF2B5EF4-FFF2-40B4-BE49-F238E27FC236}">
                  <a16:creationId xmlns:a16="http://schemas.microsoft.com/office/drawing/2014/main" id="{A412794C-4CF8-446B-8891-D0E45561BAD3}"/>
                </a:ext>
              </a:extLst>
            </p:cNvPr>
            <p:cNvSpPr/>
            <p:nvPr/>
          </p:nvSpPr>
          <p:spPr>
            <a:xfrm>
              <a:off x="5875020" y="2476500"/>
              <a:ext cx="613410" cy="331470"/>
            </a:xfrm>
            <a:prstGeom prst="rect">
              <a:avLst/>
            </a:prstGeom>
            <a:solidFill>
              <a:srgbClr val="76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Electricity </a:t>
              </a:r>
            </a:p>
            <a:p>
              <a:pPr algn="ctr"/>
              <a:r>
                <a:rPr lang="vi-VN" sz="700">
                  <a:solidFill>
                    <a:schemeClr val="tx1"/>
                  </a:solidFill>
                </a:rPr>
                <a:t>60 – 70%</a:t>
              </a:r>
              <a:endParaRPr lang="en-US" sz="700">
                <a:solidFill>
                  <a:schemeClr val="tx1"/>
                </a:solidFill>
              </a:endParaRPr>
            </a:p>
          </p:txBody>
        </p:sp>
        <p:sp>
          <p:nvSpPr>
            <p:cNvPr id="14" name="Rectangle 13">
              <a:extLst>
                <a:ext uri="{FF2B5EF4-FFF2-40B4-BE49-F238E27FC236}">
                  <a16:creationId xmlns:a16="http://schemas.microsoft.com/office/drawing/2014/main" id="{DD887480-0185-4900-8470-9A9A6194A165}"/>
                </a:ext>
              </a:extLst>
            </p:cNvPr>
            <p:cNvSpPr/>
            <p:nvPr/>
          </p:nvSpPr>
          <p:spPr>
            <a:xfrm>
              <a:off x="7667244" y="2240280"/>
              <a:ext cx="613410" cy="331470"/>
            </a:xfrm>
            <a:prstGeom prst="rect">
              <a:avLst/>
            </a:prstGeom>
            <a:solidFill>
              <a:srgbClr val="76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WASTE ENERGY</a:t>
              </a:r>
              <a:endParaRPr lang="en-US" sz="700">
                <a:solidFill>
                  <a:schemeClr val="tx1"/>
                </a:solidFill>
              </a:endParaRPr>
            </a:p>
          </p:txBody>
        </p:sp>
        <p:sp>
          <p:nvSpPr>
            <p:cNvPr id="15" name="Rectangle 14">
              <a:extLst>
                <a:ext uri="{FF2B5EF4-FFF2-40B4-BE49-F238E27FC236}">
                  <a16:creationId xmlns:a16="http://schemas.microsoft.com/office/drawing/2014/main" id="{7D6BAF60-2B9C-4E6B-A4B5-7C8C0ADC65E8}"/>
                </a:ext>
              </a:extLst>
            </p:cNvPr>
            <p:cNvSpPr/>
            <p:nvPr/>
          </p:nvSpPr>
          <p:spPr>
            <a:xfrm>
              <a:off x="6760619" y="2476500"/>
              <a:ext cx="542389" cy="331470"/>
            </a:xfrm>
            <a:prstGeom prst="rect">
              <a:avLst/>
            </a:prstGeom>
            <a:solidFill>
              <a:srgbClr val="76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FOSSIL FUEL</a:t>
              </a:r>
              <a:endParaRPr lang="en-US" sz="700">
                <a:solidFill>
                  <a:schemeClr val="tx1"/>
                </a:solidFill>
              </a:endParaRPr>
            </a:p>
          </p:txBody>
        </p:sp>
      </p:grpSp>
    </p:spTree>
    <p:extLst>
      <p:ext uri="{BB962C8B-B14F-4D97-AF65-F5344CB8AC3E}">
        <p14:creationId xmlns:p14="http://schemas.microsoft.com/office/powerpoint/2010/main" val="381617702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7F16B-2ED0-8C11-9789-DA85A9599DD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F3AF431-4B89-0D99-EF19-85702DA98472}"/>
              </a:ext>
            </a:extLst>
          </p:cNvPr>
          <p:cNvSpPr>
            <a:spLocks noGrp="1"/>
          </p:cNvSpPr>
          <p:nvPr>
            <p:ph sz="half" idx="1"/>
          </p:nvPr>
        </p:nvSpPr>
        <p:spPr>
          <a:xfrm>
            <a:off x="375220" y="1050065"/>
            <a:ext cx="8229599" cy="665719"/>
          </a:xfrm>
        </p:spPr>
        <p:txBody>
          <a:bodyPr>
            <a:normAutofit/>
          </a:bodyPr>
          <a:lstStyle/>
          <a:p>
            <a:pPr marL="139700" indent="0">
              <a:lnSpc>
                <a:spcPct val="150000"/>
              </a:lnSpc>
              <a:buClr>
                <a:srgbClr val="337177"/>
              </a:buClr>
              <a:buSzPct val="100000"/>
              <a:buNone/>
            </a:pPr>
            <a:r>
              <a:rPr lang="en-US" sz="2000" b="1" dirty="0">
                <a:solidFill>
                  <a:schemeClr val="accent1">
                    <a:lumMod val="50000"/>
                  </a:schemeClr>
                </a:solidFill>
                <a:latin typeface="+mn-lt"/>
              </a:rPr>
              <a:t>II. EEMs in the plastics industry</a:t>
            </a:r>
            <a:endParaRPr lang="en-VN" sz="2000" b="1" dirty="0"/>
          </a:p>
          <a:p>
            <a:pPr marL="139700" indent="0">
              <a:lnSpc>
                <a:spcPct val="150000"/>
              </a:lnSpc>
              <a:buClr>
                <a:srgbClr val="337177"/>
              </a:buClr>
              <a:buSzPct val="100000"/>
              <a:buNone/>
            </a:pPr>
            <a:endParaRPr lang="en-US" sz="2000" b="1" dirty="0">
              <a:solidFill>
                <a:schemeClr val="accent1">
                  <a:lumMod val="50000"/>
                </a:schemeClr>
              </a:solidFill>
              <a:latin typeface="+mn-lt"/>
            </a:endParaRPr>
          </a:p>
        </p:txBody>
      </p:sp>
      <p:pic>
        <p:nvPicPr>
          <p:cNvPr id="1026" name="Picture 2" descr="Plastic Industry of Bangladesh: Driving Growth in Export Earnings -  Business Inspection BD">
            <a:extLst>
              <a:ext uri="{FF2B5EF4-FFF2-40B4-BE49-F238E27FC236}">
                <a16:creationId xmlns:a16="http://schemas.microsoft.com/office/drawing/2014/main" id="{3B340979-9B87-D795-C865-87F89A2A97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9002" y="1715784"/>
            <a:ext cx="5845996" cy="3237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84244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1057722" y="286770"/>
            <a:ext cx="7405794" cy="511530"/>
          </a:xfrm>
        </p:spPr>
        <p:txBody>
          <a:bodyPr>
            <a:noAutofit/>
          </a:bodyPr>
          <a:lstStyle/>
          <a:p>
            <a:pPr algn="ctr"/>
            <a:r>
              <a:rPr lang="en-US" dirty="0">
                <a:solidFill>
                  <a:schemeClr val="accent1">
                    <a:lumMod val="50000"/>
                  </a:schemeClr>
                </a:solidFill>
                <a:latin typeface="+mn-lt"/>
              </a:rPr>
              <a:t>EEMs 1 – Optimize the heating system</a:t>
            </a:r>
            <a:r>
              <a:rPr lang="vi-VN" i="0" dirty="0">
                <a:solidFill>
                  <a:schemeClr val="accent1">
                    <a:lumMod val="50000"/>
                  </a:schemeClr>
                </a:solidFill>
                <a:effectLst/>
                <a:latin typeface="+mn-lt"/>
              </a:rPr>
              <a:t> </a:t>
            </a:r>
            <a:endParaRPr lang="en-US" dirty="0">
              <a:solidFill>
                <a:schemeClr val="accent1">
                  <a:lumMod val="50000"/>
                </a:schemeClr>
              </a:solidFill>
              <a:latin typeface="+mn-lt"/>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type="sldNum" sz="quarter" idx="11"/>
          </p:nvPr>
        </p:nvSpPr>
        <p:spPr/>
        <p:txBody>
          <a:bodyPr/>
          <a:lstStyle/>
          <a:p>
            <a:pPr>
              <a:defRPr/>
            </a:pPr>
            <a:fld id="{CD526C43-D195-4D1A-9EFA-AA81D07472FE}" type="slidenum">
              <a:rPr lang="en-GB" smtClean="0">
                <a:latin typeface="+mn-lt"/>
              </a:rPr>
              <a:pPr>
                <a:defRPr/>
              </a:pPr>
              <a:t>7</a:t>
            </a:fld>
            <a:endParaRPr lang="en-GB">
              <a:latin typeface="+mn-lt"/>
            </a:endParaRPr>
          </a:p>
        </p:txBody>
      </p:sp>
      <p:sp>
        <p:nvSpPr>
          <p:cNvPr id="6" name="Content Placeholder 8">
            <a:extLst>
              <a:ext uri="{FF2B5EF4-FFF2-40B4-BE49-F238E27FC236}">
                <a16:creationId xmlns:a16="http://schemas.microsoft.com/office/drawing/2014/main" id="{3E0E3787-E9CA-9B7B-5C70-322E08EAA512}"/>
              </a:ext>
            </a:extLst>
          </p:cNvPr>
          <p:cNvSpPr txBox="1">
            <a:spLocks/>
          </p:cNvSpPr>
          <p:nvPr/>
        </p:nvSpPr>
        <p:spPr>
          <a:xfrm>
            <a:off x="457200" y="941081"/>
            <a:ext cx="5190525" cy="349965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857250" indent="-857250" fontAlgn="base">
              <a:lnSpc>
                <a:spcPts val="2475"/>
              </a:lnSpc>
              <a:buFont typeface="Wingdings" panose="05000000000000000000" pitchFamily="2" charset="2"/>
              <a:buChar char="Ø"/>
            </a:pPr>
            <a:r>
              <a:rPr lang="vi-VN" sz="1600" b="1">
                <a:latin typeface="+mn-lt"/>
              </a:rPr>
              <a:t>Character:</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Heating accounts for a large proportion of energy consumption</a:t>
            </a:r>
            <a:r>
              <a:rPr lang="vi-VN" sz="1600" b="0" i="0">
                <a:solidFill>
                  <a:srgbClr val="000000"/>
                </a:solidFill>
                <a:effectLst/>
                <a:latin typeface="+mn-lt"/>
              </a:rPr>
              <a:t>. </a:t>
            </a:r>
          </a:p>
          <a:p>
            <a:pPr marL="857250" indent="-857250" fontAlgn="base">
              <a:lnSpc>
                <a:spcPts val="2475"/>
              </a:lnSpc>
              <a:buFont typeface="Wingdings" panose="05000000000000000000" pitchFamily="2" charset="2"/>
              <a:buChar char="Ø"/>
            </a:pPr>
            <a:r>
              <a:rPr lang="vi-VN" sz="1600" b="1">
                <a:latin typeface="+mn-lt"/>
              </a:rPr>
              <a:t>Solution:</a:t>
            </a:r>
            <a:r>
              <a:rPr lang="vi-VN" sz="1600" b="0" i="0">
                <a:solidFill>
                  <a:srgbClr val="000000"/>
                </a:solidFill>
                <a:effectLst/>
                <a:latin typeface="+mn-lt"/>
              </a:rPr>
              <a:t> </a:t>
            </a:r>
          </a:p>
          <a:p>
            <a:pPr fontAlgn="base">
              <a:lnSpc>
                <a:spcPts val="2475"/>
              </a:lnSpc>
            </a:pPr>
            <a:r>
              <a:rPr lang="en-US" sz="1600" i="0">
                <a:solidFill>
                  <a:srgbClr val="000000"/>
                </a:solidFill>
                <a:effectLst/>
                <a:latin typeface="+mn-lt"/>
              </a:rPr>
              <a:t>+ </a:t>
            </a:r>
            <a:r>
              <a:rPr lang="en-US" sz="1600">
                <a:latin typeface="+mn-lt"/>
              </a:rPr>
              <a:t>Using a recirculating heating system</a:t>
            </a:r>
            <a:r>
              <a:rPr lang="vi-VN" sz="1600" i="0">
                <a:solidFill>
                  <a:srgbClr val="000000"/>
                </a:solidFill>
                <a:effectLst/>
                <a:latin typeface="+mn-lt"/>
              </a:rPr>
              <a:t>: </a:t>
            </a:r>
            <a:r>
              <a:rPr lang="en-US" sz="1600">
                <a:latin typeface="+mn-lt"/>
              </a:rPr>
              <a:t>Utilizing waste heat for reuse in the production process</a:t>
            </a:r>
            <a:r>
              <a:rPr lang="vi-VN" sz="1600" i="0">
                <a:solidFill>
                  <a:srgbClr val="000000"/>
                </a:solidFill>
                <a:effectLst/>
                <a:latin typeface="+mn-lt"/>
              </a:rPr>
              <a:t>. </a:t>
            </a:r>
          </a:p>
          <a:p>
            <a:pPr fontAlgn="base">
              <a:lnSpc>
                <a:spcPts val="2475"/>
              </a:lnSpc>
            </a:pPr>
            <a:r>
              <a:rPr lang="en-US" sz="1600" i="0">
                <a:solidFill>
                  <a:srgbClr val="000000"/>
                </a:solidFill>
                <a:effectLst/>
                <a:latin typeface="+mn-lt"/>
              </a:rPr>
              <a:t>+ </a:t>
            </a:r>
            <a:r>
              <a:rPr lang="vi-VN" sz="1600">
                <a:latin typeface="+mn-lt"/>
              </a:rPr>
              <a:t>Good thermal insulation:</a:t>
            </a:r>
            <a:r>
              <a:rPr lang="vi-VN" sz="1600" i="0">
                <a:solidFill>
                  <a:srgbClr val="000000"/>
                </a:solidFill>
                <a:effectLst/>
                <a:latin typeface="+mn-lt"/>
              </a:rPr>
              <a:t> </a:t>
            </a:r>
            <a:r>
              <a:rPr lang="en-US" sz="1600">
                <a:latin typeface="+mn-lt"/>
              </a:rPr>
              <a:t>Reduce heat loss from heating appliances</a:t>
            </a:r>
            <a:r>
              <a:rPr lang="vi-VN" sz="1600" i="0">
                <a:solidFill>
                  <a:srgbClr val="000000"/>
                </a:solidFill>
                <a:effectLst/>
                <a:latin typeface="+mn-lt"/>
              </a:rPr>
              <a:t>. </a:t>
            </a:r>
          </a:p>
          <a:p>
            <a:pPr marL="857250" indent="-857250" fontAlgn="base">
              <a:lnSpc>
                <a:spcPts val="2475"/>
              </a:lnSpc>
              <a:buFont typeface="Wingdings" panose="05000000000000000000" pitchFamily="2" charset="2"/>
              <a:buChar char="Ø"/>
            </a:pPr>
            <a:r>
              <a:rPr lang="en-US" sz="1600" b="1">
                <a:latin typeface="+mn-lt"/>
              </a:rPr>
              <a:t>Benefit</a:t>
            </a:r>
            <a:r>
              <a:rPr lang="vi-VN" sz="1600" b="1" i="0">
                <a:solidFill>
                  <a:srgbClr val="000000"/>
                </a:solidFill>
                <a:effectLst/>
                <a:latin typeface="+mn-lt"/>
              </a:rPr>
              <a:t>:</a:t>
            </a:r>
            <a:r>
              <a:rPr lang="vi-VN" sz="1600" b="0" i="0">
                <a:solidFill>
                  <a:srgbClr val="000000"/>
                </a:solidFill>
                <a:effectLst/>
                <a:latin typeface="+mn-lt"/>
              </a:rPr>
              <a:t> </a:t>
            </a:r>
          </a:p>
          <a:p>
            <a:pPr fontAlgn="base">
              <a:lnSpc>
                <a:spcPts val="2475"/>
              </a:lnSpc>
            </a:pPr>
            <a:r>
              <a:rPr lang="en-US" sz="1600">
                <a:latin typeface="+mn-lt"/>
              </a:rPr>
              <a:t>+Save 20-30% of energy in the heating process</a:t>
            </a:r>
            <a:r>
              <a:rPr lang="vi-VN" sz="1600" b="0" i="0">
                <a:solidFill>
                  <a:srgbClr val="000000"/>
                </a:solidFill>
                <a:effectLst/>
                <a:latin typeface="+mn-lt"/>
              </a:rPr>
              <a:t>.</a:t>
            </a:r>
          </a:p>
          <a:p>
            <a:pPr>
              <a:spcBef>
                <a:spcPts val="600"/>
              </a:spcBef>
            </a:pPr>
            <a:endParaRPr lang="en-US" sz="300" dirty="0">
              <a:latin typeface="+mn-lt"/>
            </a:endParaRPr>
          </a:p>
        </p:txBody>
      </p:sp>
      <p:grpSp>
        <p:nvGrpSpPr>
          <p:cNvPr id="9" name="Group 8">
            <a:extLst>
              <a:ext uri="{FF2B5EF4-FFF2-40B4-BE49-F238E27FC236}">
                <a16:creationId xmlns:a16="http://schemas.microsoft.com/office/drawing/2014/main" id="{6066F982-D7CB-40CD-9902-0A6745FCB799}"/>
              </a:ext>
            </a:extLst>
          </p:cNvPr>
          <p:cNvGrpSpPr/>
          <p:nvPr/>
        </p:nvGrpSpPr>
        <p:grpSpPr>
          <a:xfrm>
            <a:off x="5521842" y="1023239"/>
            <a:ext cx="3164958" cy="3510968"/>
            <a:chOff x="5521842" y="1023239"/>
            <a:chExt cx="3164958" cy="3510968"/>
          </a:xfrm>
        </p:grpSpPr>
        <p:pic>
          <p:nvPicPr>
            <p:cNvPr id="7" name="Picture 6">
              <a:extLst>
                <a:ext uri="{FF2B5EF4-FFF2-40B4-BE49-F238E27FC236}">
                  <a16:creationId xmlns:a16="http://schemas.microsoft.com/office/drawing/2014/main" id="{91F5A99B-73E6-4AE3-B876-275529F1CBAE}"/>
                </a:ext>
              </a:extLst>
            </p:cNvPr>
            <p:cNvPicPr>
              <a:picLocks noChangeAspect="1"/>
            </p:cNvPicPr>
            <p:nvPr/>
          </p:nvPicPr>
          <p:blipFill>
            <a:blip r:embed="rId2"/>
            <a:stretch>
              <a:fillRect/>
            </a:stretch>
          </p:blipFill>
          <p:spPr>
            <a:xfrm>
              <a:off x="5521842" y="1023239"/>
              <a:ext cx="3164958" cy="3510968"/>
            </a:xfrm>
            <a:prstGeom prst="rect">
              <a:avLst/>
            </a:prstGeom>
          </p:spPr>
        </p:pic>
        <p:sp>
          <p:nvSpPr>
            <p:cNvPr id="8" name="Rectangle 7">
              <a:extLst>
                <a:ext uri="{FF2B5EF4-FFF2-40B4-BE49-F238E27FC236}">
                  <a16:creationId xmlns:a16="http://schemas.microsoft.com/office/drawing/2014/main" id="{832BA861-FB0B-4082-BFD3-679518379728}"/>
                </a:ext>
              </a:extLst>
            </p:cNvPr>
            <p:cNvSpPr/>
            <p:nvPr/>
          </p:nvSpPr>
          <p:spPr>
            <a:xfrm>
              <a:off x="7549116" y="1892594"/>
              <a:ext cx="914400" cy="241005"/>
            </a:xfrm>
            <a:prstGeom prst="rect">
              <a:avLst/>
            </a:prstGeom>
            <a:solidFill>
              <a:srgbClr val="FDF8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8246191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7E4B1-D024-E8EB-E4F2-5329FC36947A}"/>
              </a:ext>
            </a:extLst>
          </p:cNvPr>
          <p:cNvSpPr>
            <a:spLocks noGrp="1"/>
          </p:cNvSpPr>
          <p:nvPr>
            <p:ph type="title"/>
          </p:nvPr>
        </p:nvSpPr>
        <p:spPr>
          <a:xfrm>
            <a:off x="457200" y="359266"/>
            <a:ext cx="8229600" cy="371400"/>
          </a:xfrm>
        </p:spPr>
        <p:txBody>
          <a:bodyPr>
            <a:noAutofit/>
          </a:bodyPr>
          <a:lstStyle/>
          <a:p>
            <a:pPr algn="ctr"/>
            <a:r>
              <a:rPr lang="en-US" dirty="0">
                <a:solidFill>
                  <a:schemeClr val="accent1">
                    <a:lumMod val="50000"/>
                  </a:schemeClr>
                </a:solidFill>
                <a:latin typeface="+mn-lt"/>
              </a:rPr>
              <a:t>EEMs 2 – Use high-performance machinery</a:t>
            </a:r>
            <a:r>
              <a:rPr lang="en-US" i="0" dirty="0">
                <a:solidFill>
                  <a:schemeClr val="accent1">
                    <a:lumMod val="50000"/>
                  </a:schemeClr>
                </a:solidFill>
                <a:effectLst/>
                <a:latin typeface="+mn-lt"/>
              </a:rPr>
              <a:t> </a:t>
            </a:r>
            <a:endParaRPr lang="en-US" dirty="0">
              <a:solidFill>
                <a:schemeClr val="accent1">
                  <a:lumMod val="50000"/>
                </a:schemeClr>
              </a:solidFill>
              <a:latin typeface="+mn-lt"/>
            </a:endParaRPr>
          </a:p>
        </p:txBody>
      </p:sp>
      <p:sp>
        <p:nvSpPr>
          <p:cNvPr id="52" name="TextBox 51">
            <a:extLst>
              <a:ext uri="{FF2B5EF4-FFF2-40B4-BE49-F238E27FC236}">
                <a16:creationId xmlns:a16="http://schemas.microsoft.com/office/drawing/2014/main" id="{EA50D6C9-908A-4EA6-475C-BFD1C4C1E1AB}"/>
              </a:ext>
            </a:extLst>
          </p:cNvPr>
          <p:cNvSpPr txBox="1"/>
          <p:nvPr/>
        </p:nvSpPr>
        <p:spPr>
          <a:xfrm>
            <a:off x="585971" y="1027134"/>
            <a:ext cx="4468037" cy="3900235"/>
          </a:xfrm>
          <a:prstGeom prst="rect">
            <a:avLst/>
          </a:prstGeom>
          <a:noFill/>
        </p:spPr>
        <p:txBody>
          <a:bodyPr wrap="square">
            <a:spAutoFit/>
          </a:bodyPr>
          <a:lstStyle/>
          <a:p>
            <a:pPr marL="285750" indent="-285750" fontAlgn="base">
              <a:lnSpc>
                <a:spcPts val="2475"/>
              </a:lnSpc>
              <a:buFont typeface="Wingdings" panose="05000000000000000000" pitchFamily="2" charset="2"/>
              <a:buChar char="Ø"/>
            </a:pPr>
            <a:r>
              <a:rPr lang="vi-VN" sz="1800" b="1">
                <a:latin typeface="+mn-lt"/>
              </a:rPr>
              <a:t>Character:</a:t>
            </a:r>
            <a:r>
              <a:rPr lang="vi-VN" sz="1800" b="0" i="0">
                <a:solidFill>
                  <a:srgbClr val="000000"/>
                </a:solidFill>
                <a:effectLst/>
                <a:latin typeface="+mn-lt"/>
              </a:rPr>
              <a:t> </a:t>
            </a:r>
          </a:p>
          <a:p>
            <a:pPr fontAlgn="base">
              <a:lnSpc>
                <a:spcPts val="2475"/>
              </a:lnSpc>
            </a:pPr>
            <a:r>
              <a:rPr lang="en-US" sz="1800" b="0" i="0">
                <a:solidFill>
                  <a:srgbClr val="000000"/>
                </a:solidFill>
                <a:effectLst/>
                <a:latin typeface="+mn-lt"/>
              </a:rPr>
              <a:t>+ </a:t>
            </a:r>
            <a:r>
              <a:rPr lang="en-US" sz="1800">
                <a:latin typeface="+mn-lt"/>
              </a:rPr>
              <a:t>Old machinery consumes a lot of energy and does not operate efficiently</a:t>
            </a:r>
            <a:r>
              <a:rPr lang="vi-VN" sz="18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a:latin typeface="+mn-lt"/>
              </a:rPr>
              <a:t>Solution:</a:t>
            </a:r>
            <a:r>
              <a:rPr lang="vi-VN" sz="1800" b="0" i="0">
                <a:solidFill>
                  <a:srgbClr val="000000"/>
                </a:solidFill>
                <a:effectLst/>
                <a:latin typeface="+mn-lt"/>
              </a:rPr>
              <a:t> </a:t>
            </a:r>
          </a:p>
          <a:p>
            <a:pPr fontAlgn="base">
              <a:lnSpc>
                <a:spcPts val="2475"/>
              </a:lnSpc>
            </a:pPr>
            <a:r>
              <a:rPr lang="en-US" sz="1800" b="0" i="0">
                <a:solidFill>
                  <a:srgbClr val="000000"/>
                </a:solidFill>
                <a:effectLst/>
                <a:latin typeface="+mn-lt"/>
              </a:rPr>
              <a:t>+ </a:t>
            </a:r>
            <a:r>
              <a:rPr lang="en-US" sz="1800">
                <a:latin typeface="+mn-lt"/>
              </a:rPr>
              <a:t>Invest in new-generation, energy-saving machinery. 
+ Periodic maintenance to maintain operational performance</a:t>
            </a:r>
            <a:r>
              <a:rPr lang="vi-VN" sz="18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a:latin typeface="+mn-lt"/>
              </a:rPr>
              <a:t>Benefit:</a:t>
            </a:r>
            <a:r>
              <a:rPr lang="vi-VN" sz="1800" b="0" i="0">
                <a:solidFill>
                  <a:srgbClr val="000000"/>
                </a:solidFill>
                <a:effectLst/>
                <a:latin typeface="+mn-lt"/>
              </a:rPr>
              <a:t> </a:t>
            </a:r>
          </a:p>
          <a:p>
            <a:pPr fontAlgn="base">
              <a:lnSpc>
                <a:spcPts val="2475"/>
              </a:lnSpc>
            </a:pPr>
            <a:r>
              <a:rPr lang="en-US" sz="1800">
                <a:latin typeface="+mn-lt"/>
              </a:rPr>
              <a:t>+Reduce power consumption by 15-25%. 
+Increase production productivity</a:t>
            </a:r>
            <a:r>
              <a:rPr lang="vi-VN" sz="1800" b="0" i="0">
                <a:solidFill>
                  <a:srgbClr val="000000"/>
                </a:solidFill>
                <a:effectLst/>
                <a:latin typeface="+mn-lt"/>
              </a:rPr>
              <a:t>. </a:t>
            </a:r>
          </a:p>
          <a:p>
            <a:pPr algn="l" rtl="0" fontAlgn="base">
              <a:lnSpc>
                <a:spcPts val="2475"/>
              </a:lnSpc>
            </a:pPr>
            <a:endParaRPr lang="en-US" b="1" dirty="0">
              <a:latin typeface="+mn-lt"/>
            </a:endParaRPr>
          </a:p>
        </p:txBody>
      </p:sp>
      <p:pic>
        <p:nvPicPr>
          <p:cNvPr id="4" name="Picture 3">
            <a:extLst>
              <a:ext uri="{FF2B5EF4-FFF2-40B4-BE49-F238E27FC236}">
                <a16:creationId xmlns:a16="http://schemas.microsoft.com/office/drawing/2014/main" id="{2B3FECA1-1C19-438C-B60C-ADC63F26BA12}"/>
              </a:ext>
            </a:extLst>
          </p:cNvPr>
          <p:cNvPicPr>
            <a:picLocks noChangeAspect="1"/>
          </p:cNvPicPr>
          <p:nvPr/>
        </p:nvPicPr>
        <p:blipFill>
          <a:blip r:embed="rId2"/>
          <a:stretch>
            <a:fillRect/>
          </a:stretch>
        </p:blipFill>
        <p:spPr>
          <a:xfrm>
            <a:off x="5160335" y="1027134"/>
            <a:ext cx="3625567" cy="3465565"/>
          </a:xfrm>
          <a:prstGeom prst="rect">
            <a:avLst/>
          </a:prstGeom>
        </p:spPr>
      </p:pic>
    </p:spTree>
    <p:extLst>
      <p:ext uri="{BB962C8B-B14F-4D97-AF65-F5344CB8AC3E}">
        <p14:creationId xmlns:p14="http://schemas.microsoft.com/office/powerpoint/2010/main" val="380663426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798459" y="227427"/>
            <a:ext cx="8247218" cy="608135"/>
          </a:xfrm>
        </p:spPr>
        <p:txBody>
          <a:bodyPr>
            <a:noAutofit/>
          </a:bodyPr>
          <a:lstStyle/>
          <a:p>
            <a:pPr algn="ctr"/>
            <a:r>
              <a:rPr lang="en-US" dirty="0">
                <a:solidFill>
                  <a:schemeClr val="accent1">
                    <a:lumMod val="50000"/>
                  </a:schemeClr>
                </a:solidFill>
                <a:latin typeface="+mn-lt"/>
              </a:rPr>
              <a:t>EEMs 3 – Application of inverter technology</a:t>
            </a:r>
            <a:r>
              <a:rPr lang="en-US" i="0" dirty="0">
                <a:solidFill>
                  <a:schemeClr val="accent1">
                    <a:lumMod val="50000"/>
                  </a:schemeClr>
                </a:solidFill>
                <a:effectLst/>
                <a:latin typeface="+mn-lt"/>
              </a:rPr>
              <a:t> </a:t>
            </a:r>
            <a:endParaRPr lang="en-US" dirty="0">
              <a:solidFill>
                <a:schemeClr val="accent1">
                  <a:lumMod val="50000"/>
                </a:schemeClr>
              </a:solidFill>
              <a:latin typeface="+mn-lt"/>
            </a:endParaRPr>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p:txBody>
          <a:bodyPr/>
          <a:lstStyle/>
          <a:p>
            <a:pPr>
              <a:defRPr/>
            </a:pPr>
            <a:fld id="{CD526C43-D195-4D1A-9EFA-AA81D07472FE}" type="slidenum">
              <a:rPr lang="en-GB" smtClean="0">
                <a:latin typeface="+mn-lt"/>
              </a:rPr>
              <a:pPr>
                <a:defRPr/>
              </a:pPr>
              <a:t>9</a:t>
            </a:fld>
            <a:endParaRPr lang="en-GB">
              <a:latin typeface="+mn-lt"/>
            </a:endParaRPr>
          </a:p>
        </p:txBody>
      </p:sp>
      <p:sp>
        <p:nvSpPr>
          <p:cNvPr id="9" name="Rectangle 8">
            <a:extLst>
              <a:ext uri="{FF2B5EF4-FFF2-40B4-BE49-F238E27FC236}">
                <a16:creationId xmlns:a16="http://schemas.microsoft.com/office/drawing/2014/main" id="{D8265F16-5363-E6DF-2107-80E67649B1CF}"/>
              </a:ext>
            </a:extLst>
          </p:cNvPr>
          <p:cNvSpPr/>
          <p:nvPr/>
        </p:nvSpPr>
        <p:spPr>
          <a:xfrm>
            <a:off x="561498" y="1504950"/>
            <a:ext cx="714852" cy="3343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3B0588E-42E8-5B96-9C49-602420CCA0EB}"/>
              </a:ext>
            </a:extLst>
          </p:cNvPr>
          <p:cNvSpPr txBox="1"/>
          <p:nvPr/>
        </p:nvSpPr>
        <p:spPr>
          <a:xfrm>
            <a:off x="505551" y="922665"/>
            <a:ext cx="4435045" cy="4220835"/>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800" b="1">
                <a:latin typeface="+mn-lt"/>
              </a:rPr>
              <a:t>Character:</a:t>
            </a:r>
            <a:r>
              <a:rPr lang="vi-VN" sz="1800" b="0" i="0">
                <a:solidFill>
                  <a:srgbClr val="000000"/>
                </a:solidFill>
                <a:effectLst/>
                <a:latin typeface="+mn-lt"/>
              </a:rPr>
              <a:t> </a:t>
            </a:r>
          </a:p>
          <a:p>
            <a:pPr fontAlgn="base">
              <a:lnSpc>
                <a:spcPts val="2475"/>
              </a:lnSpc>
            </a:pPr>
            <a:r>
              <a:rPr lang="en-US" sz="1800" b="0" i="0">
                <a:solidFill>
                  <a:srgbClr val="000000"/>
                </a:solidFill>
                <a:effectLst/>
                <a:latin typeface="+mn-lt"/>
              </a:rPr>
              <a:t>+ </a:t>
            </a:r>
            <a:r>
              <a:rPr lang="en-US" sz="1800">
                <a:latin typeface="+mn-lt"/>
              </a:rPr>
              <a:t>Machines such as extruders, injection molding machines work continuously, consuming large amounts of power</a:t>
            </a:r>
            <a:r>
              <a:rPr lang="vi-VN" sz="18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a:latin typeface="+mn-lt"/>
              </a:rPr>
              <a:t>Solution:</a:t>
            </a:r>
            <a:r>
              <a:rPr lang="vi-VN" sz="1800" b="0" i="0">
                <a:solidFill>
                  <a:srgbClr val="000000"/>
                </a:solidFill>
                <a:effectLst/>
                <a:latin typeface="+mn-lt"/>
              </a:rPr>
              <a:t> </a:t>
            </a:r>
          </a:p>
          <a:p>
            <a:pPr fontAlgn="base">
              <a:lnSpc>
                <a:spcPts val="2475"/>
              </a:lnSpc>
            </a:pPr>
            <a:r>
              <a:rPr lang="en-US" sz="1800" b="0" i="0">
                <a:solidFill>
                  <a:srgbClr val="000000"/>
                </a:solidFill>
                <a:effectLst/>
                <a:latin typeface="+mn-lt"/>
              </a:rPr>
              <a:t>+ </a:t>
            </a:r>
            <a:r>
              <a:rPr lang="en-US" sz="1800">
                <a:latin typeface="+mn-lt"/>
              </a:rPr>
              <a:t>Install a frequency converter (VFD) to adjust the motor speed according to actual needs</a:t>
            </a:r>
            <a:r>
              <a:rPr lang="vi-VN" sz="18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a:latin typeface="+mn-lt"/>
              </a:rPr>
              <a:t>Benefit:</a:t>
            </a:r>
            <a:r>
              <a:rPr lang="vi-VN" sz="1800" b="0" i="0">
                <a:solidFill>
                  <a:srgbClr val="000000"/>
                </a:solidFill>
                <a:effectLst/>
                <a:latin typeface="+mn-lt"/>
              </a:rPr>
              <a:t> </a:t>
            </a:r>
          </a:p>
          <a:p>
            <a:pPr fontAlgn="base">
              <a:lnSpc>
                <a:spcPts val="2475"/>
              </a:lnSpc>
            </a:pPr>
            <a:r>
              <a:rPr lang="en-US" sz="1800" b="0" i="0">
                <a:solidFill>
                  <a:srgbClr val="000000"/>
                </a:solidFill>
                <a:effectLst/>
                <a:latin typeface="+mn-lt"/>
              </a:rPr>
              <a:t>+ </a:t>
            </a:r>
            <a:r>
              <a:rPr lang="en-US" sz="1800">
                <a:latin typeface="+mn-lt"/>
              </a:rPr>
              <a:t>Reduce power consumption by 20-40%. 
+ Extend the life of the device</a:t>
            </a:r>
            <a:r>
              <a:rPr lang="vi-VN" sz="1800" b="0" i="0">
                <a:solidFill>
                  <a:srgbClr val="000000"/>
                </a:solidFill>
                <a:effectLst/>
                <a:latin typeface="+mn-lt"/>
              </a:rPr>
              <a:t>. </a:t>
            </a:r>
          </a:p>
          <a:p>
            <a:pPr algn="l" rtl="0" fontAlgn="base">
              <a:lnSpc>
                <a:spcPts val="2475"/>
              </a:lnSpc>
            </a:pPr>
            <a:endParaRPr lang="vi-VN">
              <a:latin typeface="+mn-lt"/>
            </a:endParaRPr>
          </a:p>
        </p:txBody>
      </p:sp>
      <p:pic>
        <p:nvPicPr>
          <p:cNvPr id="7" name="Picture 6">
            <a:extLst>
              <a:ext uri="{FF2B5EF4-FFF2-40B4-BE49-F238E27FC236}">
                <a16:creationId xmlns:a16="http://schemas.microsoft.com/office/drawing/2014/main" id="{8E01EA11-9A65-4423-A876-7217CB806811}"/>
              </a:ext>
            </a:extLst>
          </p:cNvPr>
          <p:cNvPicPr>
            <a:picLocks noChangeAspect="1"/>
          </p:cNvPicPr>
          <p:nvPr/>
        </p:nvPicPr>
        <p:blipFill>
          <a:blip r:embed="rId2"/>
          <a:stretch>
            <a:fillRect/>
          </a:stretch>
        </p:blipFill>
        <p:spPr>
          <a:xfrm>
            <a:off x="4746379" y="1017643"/>
            <a:ext cx="3836123" cy="3563882"/>
          </a:xfrm>
          <a:prstGeom prst="rect">
            <a:avLst/>
          </a:prstGeom>
        </p:spPr>
      </p:pic>
    </p:spTree>
    <p:extLst>
      <p:ext uri="{BB962C8B-B14F-4D97-AF65-F5344CB8AC3E}">
        <p14:creationId xmlns:p14="http://schemas.microsoft.com/office/powerpoint/2010/main" val="4152566154"/>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11551</TotalTime>
  <Words>2355</Words>
  <Application>Microsoft Office PowerPoint</Application>
  <PresentationFormat>On-screen Show (16:9)</PresentationFormat>
  <Paragraphs>308</Paragraphs>
  <Slides>30</Slides>
  <Notes>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30</vt:i4>
      </vt:variant>
    </vt:vector>
  </HeadingPairs>
  <TitlesOfParts>
    <vt:vector size="39" baseType="lpstr">
      <vt:lpstr>Fira Sans Extra Condensed</vt:lpstr>
      <vt:lpstr>Roboto</vt:lpstr>
      <vt:lpstr>Times</vt:lpstr>
      <vt:lpstr>Arial</vt:lpstr>
      <vt:lpstr>Calibri</vt:lpstr>
      <vt:lpstr>Poppins</vt:lpstr>
      <vt:lpstr>Wingdings</vt:lpstr>
      <vt:lpstr>Energy Saving Infographics by Slidesgo</vt:lpstr>
      <vt:lpstr>Terra</vt:lpstr>
      <vt:lpstr>PowerPoint Presentation</vt:lpstr>
      <vt:lpstr>CONTENT</vt:lpstr>
      <vt:lpstr>PowerPoint Presentation</vt:lpstr>
      <vt:lpstr>1. Introduction</vt:lpstr>
      <vt:lpstr>2. The current state of  energy consumption in the plastics industry</vt:lpstr>
      <vt:lpstr>PowerPoint Presentation</vt:lpstr>
      <vt:lpstr>EEMs 1 – Optimize the heating system </vt:lpstr>
      <vt:lpstr>EEMs 2 – Use high-performance machinery </vt:lpstr>
      <vt:lpstr>EEMs 3 – Application of inverter technology </vt:lpstr>
      <vt:lpstr>Example 1 for EEMs 1,2,3</vt:lpstr>
      <vt:lpstr>Cost – Benefits analyze Example 1</vt:lpstr>
      <vt:lpstr>Cost – Benefits analyze Example 1</vt:lpstr>
      <vt:lpstr>EEMs 4 – Increase automation</vt:lpstr>
      <vt:lpstr>EEMs 5 - Optimize the cooling system</vt:lpstr>
      <vt:lpstr>Example 2 for EEMs 4,5</vt:lpstr>
      <vt:lpstr>Example 3</vt:lpstr>
      <vt:lpstr>Cost – Benefit analyze Ex 3 (1)</vt:lpstr>
      <vt:lpstr>Cost – Effectiveness analyze Ex 3 (2)</vt:lpstr>
      <vt:lpstr>Cost – Effectiveness analyze Ex 3 (2)</vt:lpstr>
      <vt:lpstr>Cost – Effectiveness analyze Ex 3 (2)</vt:lpstr>
      <vt:lpstr>EEMs 6 – Drying plastics with recirculating hot air</vt:lpstr>
      <vt:lpstr>EEMs 7 –  Consider the EE potential of the backend system</vt:lpstr>
      <vt:lpstr>Example 4 for EEMs 6,7</vt:lpstr>
      <vt:lpstr>EEMs 8 - Use renewable energy</vt:lpstr>
      <vt:lpstr>Example 5 (1) </vt:lpstr>
      <vt:lpstr>Example 5 (2) </vt:lpstr>
      <vt:lpstr>EEMs 9 - Improve energy management</vt:lpstr>
      <vt:lpstr>Conclusions and recommendations</vt:lpstr>
      <vt:lpstr>Group Exercise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dangi</dc:creator>
  <cp:lastModifiedBy>Phúc Mạnh</cp:lastModifiedBy>
  <cp:revision>84</cp:revision>
  <dcterms:modified xsi:type="dcterms:W3CDTF">2025-08-15T07:43:54Z</dcterms:modified>
</cp:coreProperties>
</file>